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Lst>
  <p:notesMasterIdLst>
    <p:notesMasterId r:id="rId26"/>
  </p:notesMasterIdLst>
  <p:sldIdLst>
    <p:sldId id="258" r:id="rId2"/>
    <p:sldId id="471" r:id="rId3"/>
    <p:sldId id="421" r:id="rId4"/>
    <p:sldId id="472" r:id="rId5"/>
    <p:sldId id="473" r:id="rId6"/>
    <p:sldId id="474" r:id="rId7"/>
    <p:sldId id="475" r:id="rId8"/>
    <p:sldId id="459" r:id="rId9"/>
    <p:sldId id="460" r:id="rId10"/>
    <p:sldId id="466" r:id="rId11"/>
    <p:sldId id="462" r:id="rId12"/>
    <p:sldId id="461" r:id="rId13"/>
    <p:sldId id="463" r:id="rId14"/>
    <p:sldId id="465" r:id="rId15"/>
    <p:sldId id="467" r:id="rId16"/>
    <p:sldId id="468" r:id="rId17"/>
    <p:sldId id="469" r:id="rId18"/>
    <p:sldId id="470" r:id="rId19"/>
    <p:sldId id="464" r:id="rId20"/>
    <p:sldId id="501" r:id="rId21"/>
    <p:sldId id="503" r:id="rId22"/>
    <p:sldId id="451" r:id="rId23"/>
    <p:sldId id="457" r:id="rId24"/>
    <p:sldId id="499"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p:restoredTop sz="60408"/>
  </p:normalViewPr>
  <p:slideViewPr>
    <p:cSldViewPr>
      <p:cViewPr varScale="1">
        <p:scale>
          <a:sx n="70" d="100"/>
          <a:sy n="70" d="100"/>
        </p:scale>
        <p:origin x="2272" y="184"/>
      </p:cViewPr>
      <p:guideLst>
        <p:guide orient="horz" pos="2160"/>
        <p:guide pos="3840"/>
      </p:guideLst>
    </p:cSldViewPr>
  </p:slideViewPr>
  <p:outlineViewPr>
    <p:cViewPr>
      <p:scale>
        <a:sx n="33" d="100"/>
        <a:sy n="33" d="100"/>
      </p:scale>
      <p:origin x="0" y="-169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2025. 4. 12.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ko-KR" altLang="en-US" dirty="0"/>
              <a:t>이 </a:t>
            </a:r>
            <a:r>
              <a:rPr lang="en-US" altLang="ko-KR" dirty="0"/>
              <a:t>section</a:t>
            </a:r>
            <a:r>
              <a:rPr lang="ko-KR" altLang="en-US" dirty="0"/>
              <a:t>에서는 </a:t>
            </a:r>
            <a:r>
              <a:rPr lang="en-US" altLang="ko-KR" dirty="0"/>
              <a:t>Blender software</a:t>
            </a:r>
            <a:r>
              <a:rPr lang="ko-KR" altLang="en-US" dirty="0"/>
              <a:t>에 대한 소개와 함께 알아 두어야 할 최소한의 사용법을 설명합니다</a:t>
            </a:r>
            <a:r>
              <a:rPr lang="en-US" altLang="ko-KR" dirty="0"/>
              <a:t>.</a:t>
            </a:r>
            <a:r>
              <a:rPr lang="ko-KR" altLang="en-US" dirty="0"/>
              <a:t> </a:t>
            </a:r>
            <a:endParaRPr lang="en-US" altLang="ko-KR" dirty="0"/>
          </a:p>
          <a:p>
            <a:pPr eaLnBrk="1" hangingPunct="1"/>
            <a:endParaRPr lang="en-US" altLang="ko-KR" dirty="0"/>
          </a:p>
          <a:p>
            <a:pPr eaLnBrk="1" hangingPunct="1"/>
            <a:r>
              <a:rPr lang="en-US" altLang="ko-KR" dirty="0"/>
              <a:t>In this section we will introduce the Blender software, as well as the minimum usage that we should know. </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3D Viewport </a:t>
            </a:r>
            <a:r>
              <a:rPr kumimoji="1" lang="ko-KR" altLang="en-US" dirty="0"/>
              <a:t>밖의 오른쪽 위에 있는 </a:t>
            </a:r>
            <a:r>
              <a:rPr kumimoji="1" lang="en" altLang="ko-KR" dirty="0"/>
              <a:t>outliner</a:t>
            </a:r>
            <a:r>
              <a:rPr kumimoji="1" lang="ko-KR" altLang="en-US" dirty="0"/>
              <a:t>는 </a:t>
            </a:r>
            <a:r>
              <a:rPr kumimoji="1" lang="en" altLang="ko-KR" dirty="0"/>
              <a:t>object, camera, light </a:t>
            </a:r>
            <a:r>
              <a:rPr kumimoji="1" lang="ko-KR" altLang="en-US" dirty="0"/>
              <a:t>등의 </a:t>
            </a:r>
            <a:r>
              <a:rPr kumimoji="1" lang="en" altLang="ko-KR" dirty="0"/>
              <a:t>entity </a:t>
            </a:r>
            <a:r>
              <a:rPr kumimoji="1" lang="ko-KR" altLang="en-US" dirty="0"/>
              <a:t>들이 계층적으로 조직되어 있는 구조를 보여줍니다</a:t>
            </a:r>
            <a:r>
              <a:rPr kumimoji="1" lang="en-US" altLang="ko-KR" dirty="0"/>
              <a:t>. </a:t>
            </a:r>
            <a:r>
              <a:rPr kumimoji="1" lang="ko-KR" altLang="en-US" dirty="0"/>
              <a:t>특히 여러 개의 </a:t>
            </a:r>
            <a:r>
              <a:rPr kumimoji="1" lang="en" altLang="ko-KR" dirty="0"/>
              <a:t>entity</a:t>
            </a:r>
            <a:r>
              <a:rPr kumimoji="1" lang="ko-KR" altLang="en-US" dirty="0"/>
              <a:t>들을 묶어 </a:t>
            </a:r>
            <a:r>
              <a:rPr kumimoji="1" lang="en" altLang="ko-KR" dirty="0"/>
              <a:t>group</a:t>
            </a:r>
            <a:r>
              <a:rPr kumimoji="1" lang="ko-KR" altLang="en-US" dirty="0"/>
              <a:t>화 할 수 있고</a:t>
            </a:r>
            <a:r>
              <a:rPr kumimoji="1" lang="en-US" altLang="ko-KR" dirty="0"/>
              <a:t>, </a:t>
            </a:r>
            <a:r>
              <a:rPr kumimoji="1" lang="en" altLang="ko-KR" dirty="0"/>
              <a:t>parent-child </a:t>
            </a:r>
            <a:r>
              <a:rPr kumimoji="1" lang="ko-KR" altLang="en-US" dirty="0"/>
              <a:t>관계를 만들어 </a:t>
            </a:r>
            <a:r>
              <a:rPr kumimoji="1" lang="en" altLang="ko-KR" dirty="0"/>
              <a:t>tree </a:t>
            </a:r>
            <a:r>
              <a:rPr kumimoji="1" lang="ko-KR" altLang="en-US" dirty="0"/>
              <a:t>구조를 만들 수 있습니다</a:t>
            </a:r>
            <a:r>
              <a:rPr kumimoji="1" lang="en-US" altLang="ko-KR" dirty="0"/>
              <a:t>. </a:t>
            </a:r>
            <a:r>
              <a:rPr kumimoji="1" lang="en" altLang="ko-KR" dirty="0"/>
              <a:t>entity</a:t>
            </a:r>
            <a:r>
              <a:rPr kumimoji="1" lang="ko-KR" altLang="en-US" dirty="0"/>
              <a:t>들은 </a:t>
            </a:r>
            <a:r>
              <a:rPr kumimoji="1" lang="en" altLang="ko-KR" dirty="0"/>
              <a:t>mouse dragging</a:t>
            </a:r>
            <a:r>
              <a:rPr kumimoji="1" lang="ko-KR" altLang="en-US" dirty="0"/>
              <a:t>을 통해 어떤 </a:t>
            </a:r>
            <a:r>
              <a:rPr kumimoji="1" lang="en" altLang="ko-KR" dirty="0"/>
              <a:t>group</a:t>
            </a:r>
            <a:r>
              <a:rPr kumimoji="1" lang="ko-KR" altLang="en-US" dirty="0"/>
              <a:t>에서 다른 </a:t>
            </a:r>
            <a:r>
              <a:rPr kumimoji="1" lang="en" altLang="ko-KR" dirty="0"/>
              <a:t>group</a:t>
            </a:r>
            <a:r>
              <a:rPr kumimoji="1" lang="ko-KR" altLang="en-US" dirty="0" err="1"/>
              <a:t>으로</a:t>
            </a:r>
            <a:r>
              <a:rPr kumimoji="1" lang="ko-KR" altLang="en-US" dirty="0"/>
              <a:t> 쉽게 옮겨 질 수 있습니다</a:t>
            </a:r>
            <a:r>
              <a:rPr kumimoji="1" lang="en-US" altLang="ko-KR" dirty="0"/>
              <a:t>. </a:t>
            </a:r>
          </a:p>
          <a:p>
            <a:endParaRPr kumimoji="1" lang="en-US" altLang="ko-KR" dirty="0"/>
          </a:p>
          <a:p>
            <a:r>
              <a:rPr kumimoji="1" lang="en" altLang="ko-KR" dirty="0"/>
              <a:t>The outliner on the top right outside the 3D Viewport shows the hierarchical organization of entities such as objects, cameras, lights, etc. In particular, multiple entities can be grouped together and parent-child relationships can be created to create a tree structure. Entities can be easily moved from one group to another by dragging the mouse.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10</a:t>
            </a:fld>
            <a:endParaRPr kumimoji="1" lang="ko-KR" altLang="en-US"/>
          </a:p>
        </p:txBody>
      </p:sp>
    </p:spTree>
    <p:extLst>
      <p:ext uri="{BB962C8B-B14F-4D97-AF65-F5344CB8AC3E}">
        <p14:creationId xmlns:p14="http://schemas.microsoft.com/office/powerpoint/2010/main" val="56927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Object</a:t>
            </a:r>
            <a:r>
              <a:rPr kumimoji="1" lang="ko-KR" altLang="en-US" dirty="0" err="1"/>
              <a:t>를</a:t>
            </a:r>
            <a:r>
              <a:rPr kumimoji="1" lang="ko-KR" altLang="en-US" dirty="0"/>
              <a:t> </a:t>
            </a:r>
            <a:r>
              <a:rPr kumimoji="1" lang="en" altLang="ko-KR" dirty="0"/>
              <a:t>select</a:t>
            </a:r>
            <a:r>
              <a:rPr kumimoji="1" lang="ko-KR" altLang="en-US" dirty="0"/>
              <a:t>하는 방법에는 세가지가 있습니다</a:t>
            </a:r>
            <a:r>
              <a:rPr kumimoji="1" lang="en-US" altLang="ko-KR" dirty="0"/>
              <a:t>. </a:t>
            </a:r>
            <a:r>
              <a:rPr kumimoji="1" lang="ko-KR" altLang="en-US" dirty="0"/>
              <a:t>왼쪽 </a:t>
            </a:r>
            <a:r>
              <a:rPr kumimoji="1" lang="en" altLang="ko-KR" dirty="0"/>
              <a:t>mouse button</a:t>
            </a:r>
            <a:r>
              <a:rPr kumimoji="1" lang="ko-KR" altLang="en-US" dirty="0" err="1"/>
              <a:t>으로</a:t>
            </a:r>
            <a:r>
              <a:rPr kumimoji="1" lang="ko-KR" altLang="en-US" dirty="0"/>
              <a:t> </a:t>
            </a:r>
            <a:r>
              <a:rPr kumimoji="1" lang="en" altLang="ko-KR" dirty="0"/>
              <a:t>click</a:t>
            </a:r>
            <a:r>
              <a:rPr kumimoji="1" lang="ko-KR" altLang="en-US" dirty="0"/>
              <a:t>하거나</a:t>
            </a:r>
            <a:r>
              <a:rPr kumimoji="1" lang="en-US" altLang="ko-KR" dirty="0"/>
              <a:t>, </a:t>
            </a:r>
            <a:r>
              <a:rPr kumimoji="1" lang="en" altLang="ko-KR" dirty="0"/>
              <a:t>mouse</a:t>
            </a:r>
            <a:r>
              <a:rPr kumimoji="1" lang="ko-KR" altLang="en-US" dirty="0"/>
              <a:t>로 만든 </a:t>
            </a:r>
            <a:r>
              <a:rPr kumimoji="1" lang="en" altLang="ko-KR" dirty="0"/>
              <a:t>selection </a:t>
            </a:r>
            <a:r>
              <a:rPr kumimoji="1" lang="ko-KR" altLang="en-US" dirty="0"/>
              <a:t>사각형을 </a:t>
            </a:r>
            <a:r>
              <a:rPr kumimoji="1" lang="en" altLang="ko-KR" dirty="0"/>
              <a:t>dragging</a:t>
            </a:r>
            <a:r>
              <a:rPr kumimoji="1" lang="ko-KR" altLang="en-US" dirty="0"/>
              <a:t>하거나</a:t>
            </a:r>
            <a:r>
              <a:rPr kumimoji="1" lang="en-US" altLang="ko-KR" dirty="0"/>
              <a:t>, </a:t>
            </a:r>
            <a:r>
              <a:rPr kumimoji="1" lang="en" altLang="ko-KR" dirty="0"/>
              <a:t>outliner</a:t>
            </a:r>
            <a:r>
              <a:rPr kumimoji="1" lang="ko-KR" altLang="en-US" dirty="0"/>
              <a:t>에서 </a:t>
            </a:r>
            <a:r>
              <a:rPr kumimoji="1" lang="en" altLang="ko-KR" dirty="0"/>
              <a:t>object</a:t>
            </a:r>
            <a:r>
              <a:rPr kumimoji="1" lang="ko-KR" altLang="en-US" dirty="0" err="1"/>
              <a:t>를</a:t>
            </a:r>
            <a:r>
              <a:rPr kumimoji="1" lang="ko-KR" altLang="en-US" dirty="0"/>
              <a:t> 선택하는 방법입니다</a:t>
            </a:r>
            <a:r>
              <a:rPr kumimoji="1" lang="en-US" altLang="ko-KR" dirty="0"/>
              <a:t>. </a:t>
            </a:r>
          </a:p>
          <a:p>
            <a:pPr marL="228600" indent="-228600">
              <a:buFont typeface="+mj-lt"/>
              <a:buAutoNum type="arabicPeriod"/>
            </a:pPr>
            <a:r>
              <a:rPr kumimoji="1" lang="en" altLang="ko-KR" dirty="0"/>
              <a:t>Object</a:t>
            </a:r>
            <a:r>
              <a:rPr kumimoji="1" lang="ko-KR" altLang="en-US" dirty="0" err="1"/>
              <a:t>를</a:t>
            </a:r>
            <a:r>
              <a:rPr kumimoji="1" lang="ko-KR" altLang="en-US" dirty="0"/>
              <a:t> </a:t>
            </a:r>
            <a:r>
              <a:rPr kumimoji="1" lang="en" altLang="ko-KR" dirty="0"/>
              <a:t>delete</a:t>
            </a:r>
            <a:r>
              <a:rPr kumimoji="1" lang="ko-KR" altLang="en-US" dirty="0"/>
              <a:t>하는 방법에는 역시 세가지 방법이 있습니다</a:t>
            </a:r>
            <a:r>
              <a:rPr kumimoji="1" lang="en-US" altLang="ko-KR" dirty="0"/>
              <a:t>. </a:t>
            </a:r>
            <a:r>
              <a:rPr kumimoji="1" lang="ko-KR" altLang="en-US" dirty="0"/>
              <a:t>첫번째로 </a:t>
            </a:r>
            <a:r>
              <a:rPr kumimoji="1" lang="en" altLang="ko-KR" dirty="0"/>
              <a:t>object</a:t>
            </a:r>
            <a:r>
              <a:rPr kumimoji="1" lang="ko-KR" altLang="en-US" dirty="0" err="1"/>
              <a:t>를</a:t>
            </a:r>
            <a:r>
              <a:rPr kumimoji="1" lang="ko-KR" altLang="en-US" dirty="0"/>
              <a:t> 일단 </a:t>
            </a:r>
            <a:r>
              <a:rPr kumimoji="1" lang="en" altLang="ko-KR" dirty="0"/>
              <a:t>select</a:t>
            </a:r>
            <a:r>
              <a:rPr kumimoji="1" lang="ko-KR" altLang="en-US" dirty="0"/>
              <a:t>한 후</a:t>
            </a:r>
            <a:r>
              <a:rPr kumimoji="1" lang="en-US" altLang="ko-KR" dirty="0"/>
              <a:t>, </a:t>
            </a:r>
            <a:r>
              <a:rPr kumimoji="1" lang="en" altLang="ko-KR" dirty="0"/>
              <a:t>hot key ‘x’</a:t>
            </a:r>
            <a:r>
              <a:rPr kumimoji="1" lang="ko-KR" altLang="en-US" dirty="0" err="1"/>
              <a:t>를</a:t>
            </a:r>
            <a:r>
              <a:rPr kumimoji="1" lang="ko-KR" altLang="en-US" dirty="0"/>
              <a:t> 눌러 </a:t>
            </a:r>
            <a:r>
              <a:rPr kumimoji="1" lang="en" altLang="ko-KR" dirty="0"/>
              <a:t>delete</a:t>
            </a:r>
            <a:r>
              <a:rPr kumimoji="1" lang="ko-KR" altLang="en-US" dirty="0"/>
              <a:t>하는 것입니다</a:t>
            </a:r>
            <a:r>
              <a:rPr kumimoji="1" lang="en-US" altLang="ko-KR" dirty="0"/>
              <a:t>. </a:t>
            </a:r>
            <a:r>
              <a:rPr kumimoji="1" lang="ko-KR" altLang="en-US" dirty="0"/>
              <a:t>두번째로는 </a:t>
            </a:r>
            <a:r>
              <a:rPr kumimoji="1" lang="en" altLang="ko-KR" dirty="0"/>
              <a:t>right mouse button click</a:t>
            </a:r>
            <a:r>
              <a:rPr kumimoji="1" lang="ko-KR" altLang="en-US" dirty="0" err="1"/>
              <a:t>으로</a:t>
            </a:r>
            <a:r>
              <a:rPr kumimoji="1" lang="ko-KR" altLang="en-US" dirty="0"/>
              <a:t> </a:t>
            </a:r>
            <a:r>
              <a:rPr kumimoji="1" lang="en" altLang="ko-KR" dirty="0"/>
              <a:t>menu</a:t>
            </a:r>
            <a:r>
              <a:rPr kumimoji="1" lang="ko-KR" altLang="en-US" dirty="0" err="1"/>
              <a:t>를</a:t>
            </a:r>
            <a:r>
              <a:rPr kumimoji="1" lang="ko-KR" altLang="en-US" dirty="0"/>
              <a:t> </a:t>
            </a:r>
            <a:r>
              <a:rPr kumimoji="1" lang="en" altLang="ko-KR" dirty="0"/>
              <a:t>popup</a:t>
            </a:r>
            <a:r>
              <a:rPr kumimoji="1" lang="ko-KR" altLang="en-US" dirty="0"/>
              <a:t>하고 “</a:t>
            </a:r>
            <a:r>
              <a:rPr kumimoji="1" lang="en" altLang="ko-KR" dirty="0"/>
              <a:t>delete” </a:t>
            </a:r>
            <a:r>
              <a:rPr kumimoji="1" lang="ko-KR" altLang="en-US" dirty="0" err="1"/>
              <a:t>를</a:t>
            </a:r>
            <a:r>
              <a:rPr kumimoji="1" lang="ko-KR" altLang="en-US" dirty="0"/>
              <a:t> 선택하는 방법입니다</a:t>
            </a:r>
            <a:r>
              <a:rPr kumimoji="1" lang="en-US" altLang="ko-KR" dirty="0"/>
              <a:t>. </a:t>
            </a:r>
            <a:r>
              <a:rPr kumimoji="1" lang="ko-KR" altLang="en-US" dirty="0"/>
              <a:t>마지막으로 </a:t>
            </a:r>
            <a:r>
              <a:rPr kumimoji="1" lang="en" altLang="ko-KR" dirty="0"/>
              <a:t>outliner</a:t>
            </a:r>
            <a:r>
              <a:rPr kumimoji="1" lang="ko-KR" altLang="en-US" dirty="0"/>
              <a:t>에서 특정 </a:t>
            </a:r>
            <a:r>
              <a:rPr kumimoji="1" lang="en" altLang="ko-KR" dirty="0"/>
              <a:t>object</a:t>
            </a:r>
            <a:r>
              <a:rPr kumimoji="1" lang="ko-KR" altLang="en-US" dirty="0" err="1"/>
              <a:t>를</a:t>
            </a:r>
            <a:r>
              <a:rPr kumimoji="1" lang="ko-KR" altLang="en-US" dirty="0"/>
              <a:t> </a:t>
            </a:r>
            <a:r>
              <a:rPr kumimoji="1" lang="en" altLang="ko-KR" dirty="0"/>
              <a:t>delete</a:t>
            </a:r>
            <a:r>
              <a:rPr kumimoji="1" lang="ko-KR" altLang="en-US" dirty="0"/>
              <a:t>하는 방법도 있습니다</a:t>
            </a:r>
            <a:r>
              <a:rPr kumimoji="1" lang="en-US" altLang="ko-KR" dirty="0"/>
              <a:t>. </a:t>
            </a:r>
          </a:p>
          <a:p>
            <a:endParaRPr kumimoji="1" lang="en-US" altLang="ko-KR" dirty="0"/>
          </a:p>
          <a:p>
            <a:pPr marL="228600" indent="-228600">
              <a:buFont typeface="+mj-lt"/>
              <a:buAutoNum type="arabicPeriod"/>
            </a:pPr>
            <a:r>
              <a:rPr kumimoji="1" lang="en" altLang="ko-KR" dirty="0"/>
              <a:t>There are three ways to select an object: by clicking with the left mouse button, by dragging a selection rectangle created with the mouse, or by selecting an object in the outliner. </a:t>
            </a:r>
          </a:p>
          <a:p>
            <a:pPr marL="228600" indent="-228600">
              <a:buFont typeface="+mj-lt"/>
              <a:buAutoNum type="arabicPeriod"/>
            </a:pPr>
            <a:r>
              <a:rPr kumimoji="1" lang="en" altLang="ko-KR" dirty="0"/>
              <a:t>There are also three ways to delete an object. The first way is to select an object and press the hot key 'x' to delete it. The second way is to click the right mouse button to pop up the menu and select "delete". Finally, we can also delete a specific object from the outliner.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11</a:t>
            </a:fld>
            <a:endParaRPr kumimoji="1" lang="ko-KR" altLang="en-US"/>
          </a:p>
        </p:txBody>
      </p:sp>
    </p:spTree>
    <p:extLst>
      <p:ext uri="{BB962C8B-B14F-4D97-AF65-F5344CB8AC3E}">
        <p14:creationId xmlns:p14="http://schemas.microsoft.com/office/powerpoint/2010/main" val="223399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Object</a:t>
            </a:r>
            <a:r>
              <a:rPr kumimoji="1" lang="ko-KR" altLang="en-US" dirty="0" err="1"/>
              <a:t>를</a:t>
            </a:r>
            <a:r>
              <a:rPr kumimoji="1" lang="ko-KR" altLang="en-US" dirty="0"/>
              <a:t> </a:t>
            </a:r>
            <a:r>
              <a:rPr kumimoji="1" lang="en" altLang="ko-KR" dirty="0"/>
              <a:t>transformation</a:t>
            </a:r>
            <a:r>
              <a:rPr kumimoji="1" lang="ko-KR" altLang="en-US" dirty="0"/>
              <a:t>하는 방법에 대해 알아보겠습니다</a:t>
            </a:r>
            <a:r>
              <a:rPr kumimoji="1" lang="en-US" altLang="ko-KR" dirty="0"/>
              <a:t>. </a:t>
            </a:r>
            <a:r>
              <a:rPr kumimoji="1" lang="ko-KR" altLang="en-US" dirty="0"/>
              <a:t>왼쪽 사이드에 세로로 있는 </a:t>
            </a:r>
            <a:r>
              <a:rPr kumimoji="1" lang="en" altLang="ko-KR" dirty="0"/>
              <a:t>button</a:t>
            </a:r>
            <a:r>
              <a:rPr kumimoji="1" lang="ko-KR" altLang="en-US" dirty="0"/>
              <a:t>들이 </a:t>
            </a:r>
            <a:r>
              <a:rPr kumimoji="1" lang="en" altLang="ko-KR" dirty="0"/>
              <a:t>transformation</a:t>
            </a:r>
            <a:r>
              <a:rPr kumimoji="1" lang="en-US" altLang="ko-KR" dirty="0"/>
              <a:t> </a:t>
            </a:r>
            <a:r>
              <a:rPr kumimoji="1" lang="ko-KR" altLang="en-US" dirty="0"/>
              <a:t>기능을 하는 </a:t>
            </a:r>
            <a:r>
              <a:rPr kumimoji="1" lang="en-US" altLang="ko-KR" dirty="0"/>
              <a:t>Toolbar </a:t>
            </a:r>
            <a:r>
              <a:rPr kumimoji="1" lang="ko-KR" altLang="en-US" dirty="0"/>
              <a:t>입니다</a:t>
            </a:r>
            <a:r>
              <a:rPr kumimoji="1" lang="en-US" altLang="ko-KR" dirty="0"/>
              <a:t>. </a:t>
            </a:r>
          </a:p>
          <a:p>
            <a:pPr marL="228600" indent="-228600">
              <a:buFont typeface="+mj-lt"/>
              <a:buAutoNum type="arabicPeriod"/>
            </a:pPr>
            <a:r>
              <a:rPr kumimoji="1" lang="ko-KR" altLang="en-US" dirty="0"/>
              <a:t>먼저 일반적인 </a:t>
            </a:r>
            <a:r>
              <a:rPr kumimoji="1" lang="en" altLang="ko-KR" dirty="0"/>
              <a:t>cursor </a:t>
            </a:r>
            <a:r>
              <a:rPr kumimoji="1" lang="ko-KR" altLang="en-US" dirty="0"/>
              <a:t>모양을 가지는 </a:t>
            </a:r>
            <a:r>
              <a:rPr kumimoji="1" lang="en" altLang="ko-KR" dirty="0"/>
              <a:t>select mode</a:t>
            </a:r>
            <a:r>
              <a:rPr kumimoji="1" lang="ko-KR" altLang="en-US" dirty="0"/>
              <a:t>가 </a:t>
            </a:r>
            <a:r>
              <a:rPr kumimoji="1" lang="en" altLang="ko-KR" dirty="0"/>
              <a:t>default mode </a:t>
            </a:r>
            <a:r>
              <a:rPr kumimoji="1" lang="ko-KR" altLang="en-US" dirty="0"/>
              <a:t>입니다</a:t>
            </a:r>
            <a:r>
              <a:rPr kumimoji="1" lang="en-US" altLang="ko-KR" dirty="0"/>
              <a:t>. </a:t>
            </a:r>
          </a:p>
          <a:p>
            <a:pPr marL="228600" indent="-228600">
              <a:buFont typeface="+mj-lt"/>
              <a:buAutoNum type="arabicPeriod"/>
            </a:pPr>
            <a:r>
              <a:rPr kumimoji="1" lang="en" altLang="ko-KR" dirty="0"/>
              <a:t>Translation mode</a:t>
            </a:r>
            <a:r>
              <a:rPr kumimoji="1" lang="ko-KR" altLang="en-US" dirty="0"/>
              <a:t>에서는 </a:t>
            </a:r>
            <a:r>
              <a:rPr kumimoji="1" lang="en" altLang="ko-KR" dirty="0"/>
              <a:t>x, y, z </a:t>
            </a:r>
            <a:r>
              <a:rPr kumimoji="1" lang="ko-KR" altLang="en-US" dirty="0"/>
              <a:t>축에 평행한 방향 또는 자유로운 방향으로 </a:t>
            </a:r>
            <a:r>
              <a:rPr kumimoji="1" lang="en" altLang="ko-KR" dirty="0"/>
              <a:t>translation</a:t>
            </a:r>
            <a:r>
              <a:rPr kumimoji="1" lang="ko-KR" altLang="en-US" dirty="0"/>
              <a:t>이 가능합니다</a:t>
            </a:r>
            <a:r>
              <a:rPr kumimoji="1" lang="en-US" altLang="ko-KR" dirty="0"/>
              <a:t>. </a:t>
            </a:r>
            <a:r>
              <a:rPr kumimoji="1" lang="ko-KR" altLang="en-US" dirty="0"/>
              <a:t>이 때 오른쪽 사이드의 </a:t>
            </a:r>
            <a:r>
              <a:rPr kumimoji="1" lang="en" altLang="ko-KR" dirty="0"/>
              <a:t>navigation gizmo </a:t>
            </a:r>
            <a:r>
              <a:rPr kumimoji="1" lang="ko-KR" altLang="en-US" dirty="0"/>
              <a:t>들을 활용하면 효율적입니다</a:t>
            </a:r>
            <a:r>
              <a:rPr kumimoji="1" lang="en-US" altLang="ko-KR" dirty="0"/>
              <a:t>. </a:t>
            </a:r>
          </a:p>
          <a:p>
            <a:pPr marL="228600" indent="-228600">
              <a:buFont typeface="+mj-lt"/>
              <a:buAutoNum type="arabicPeriod"/>
            </a:pPr>
            <a:r>
              <a:rPr kumimoji="1" lang="en" altLang="ko-KR" dirty="0"/>
              <a:t>Rotation mode</a:t>
            </a:r>
            <a:r>
              <a:rPr kumimoji="1" lang="ko-KR" altLang="en-US" dirty="0"/>
              <a:t>에서는 </a:t>
            </a:r>
            <a:r>
              <a:rPr kumimoji="1" lang="en" altLang="ko-KR" dirty="0"/>
              <a:t>x, y, z </a:t>
            </a:r>
            <a:r>
              <a:rPr kumimoji="1" lang="ko-KR" altLang="en-US" dirty="0"/>
              <a:t>축을 중심으로 하거나 임의의 축을 중심으로 </a:t>
            </a:r>
            <a:r>
              <a:rPr kumimoji="1" lang="en" altLang="ko-KR" dirty="0"/>
              <a:t>object</a:t>
            </a:r>
            <a:r>
              <a:rPr kumimoji="1" lang="ko-KR" altLang="en-US" dirty="0" err="1"/>
              <a:t>를</a:t>
            </a:r>
            <a:r>
              <a:rPr kumimoji="1" lang="ko-KR" altLang="en-US" dirty="0"/>
              <a:t> 회전시킬 수 있습니다</a:t>
            </a:r>
            <a:r>
              <a:rPr kumimoji="1" lang="en-US" altLang="ko-KR" dirty="0"/>
              <a:t>. </a:t>
            </a:r>
          </a:p>
          <a:p>
            <a:pPr marL="228600" indent="-228600">
              <a:buFont typeface="+mj-lt"/>
              <a:buAutoNum type="arabicPeriod"/>
            </a:pPr>
            <a:r>
              <a:rPr kumimoji="1" lang="en" altLang="ko-KR" dirty="0"/>
              <a:t>Scale mode</a:t>
            </a:r>
            <a:r>
              <a:rPr kumimoji="1" lang="ko-KR" altLang="en-US" dirty="0"/>
              <a:t>에서는 자신의 </a:t>
            </a:r>
            <a:r>
              <a:rPr kumimoji="1" lang="en" altLang="ko-KR" dirty="0"/>
              <a:t>center</a:t>
            </a:r>
            <a:r>
              <a:rPr kumimoji="1" lang="ko-KR" altLang="en-US" dirty="0" err="1"/>
              <a:t>를</a:t>
            </a:r>
            <a:r>
              <a:rPr kumimoji="1" lang="ko-KR" altLang="en-US" dirty="0"/>
              <a:t> 중심으로 사이즈를 크게 또는 작게 만들 수 있습니다</a:t>
            </a:r>
            <a:r>
              <a:rPr kumimoji="1" lang="en-US" altLang="ko-KR" dirty="0"/>
              <a:t>.  (</a:t>
            </a:r>
            <a:r>
              <a:rPr kumimoji="1" lang="ko-KR" altLang="en-US" dirty="0"/>
              <a:t>원점을 중심으로 한 </a:t>
            </a:r>
            <a:r>
              <a:rPr kumimoji="1" lang="en-US" altLang="ko-KR" dirty="0"/>
              <a:t>scale</a:t>
            </a:r>
            <a:r>
              <a:rPr kumimoji="1" lang="ko-KR" altLang="en-US" dirty="0"/>
              <a:t>이 아닌 것에 유의합니다</a:t>
            </a:r>
            <a:r>
              <a:rPr kumimoji="1" lang="en-US" altLang="ko-KR" dirty="0"/>
              <a:t>.)</a:t>
            </a:r>
          </a:p>
          <a:p>
            <a:pPr marL="228600" indent="-228600">
              <a:buFont typeface="+mj-lt"/>
              <a:buAutoNum type="arabicPeriod"/>
            </a:pPr>
            <a:r>
              <a:rPr kumimoji="1" lang="ko-KR" altLang="en-US" dirty="0"/>
              <a:t>이러한 </a:t>
            </a:r>
            <a:r>
              <a:rPr kumimoji="1" lang="en" altLang="ko-KR" dirty="0"/>
              <a:t>transformation mode</a:t>
            </a:r>
            <a:r>
              <a:rPr kumimoji="1" lang="ko-KR" altLang="en-US" dirty="0"/>
              <a:t>들에서 정확한 </a:t>
            </a:r>
            <a:r>
              <a:rPr kumimoji="1" lang="en" altLang="ko-KR" dirty="0"/>
              <a:t>factor</a:t>
            </a:r>
            <a:r>
              <a:rPr kumimoji="1" lang="ko-KR" altLang="en-US" dirty="0"/>
              <a:t>의 양을 입력할 필요가 있을 경우에는 오른쪽 사이드의 “</a:t>
            </a:r>
            <a:r>
              <a:rPr kumimoji="1" lang="en" altLang="ko-KR" dirty="0"/>
              <a:t>Object Property”  </a:t>
            </a:r>
            <a:r>
              <a:rPr kumimoji="1" lang="ko-KR" altLang="en-US" dirty="0"/>
              <a:t>입력에 값을 직접 타이핑하면 됩니다</a:t>
            </a:r>
            <a:r>
              <a:rPr kumimoji="1" lang="en-US" altLang="ko-KR" dirty="0"/>
              <a:t>. </a:t>
            </a:r>
          </a:p>
          <a:p>
            <a:pPr marL="228600" indent="-228600">
              <a:buFont typeface="+mj-lt"/>
              <a:buAutoNum type="arabicPeriod"/>
            </a:pPr>
            <a:r>
              <a:rPr kumimoji="1" lang="en-US" altLang="ko-KR" dirty="0"/>
              <a:t>Transformation</a:t>
            </a:r>
            <a:r>
              <a:rPr kumimoji="1" lang="ko-KR" altLang="en-US" dirty="0"/>
              <a:t>을 위한 </a:t>
            </a:r>
            <a:r>
              <a:rPr kumimoji="1" lang="en-US" altLang="ko-KR" dirty="0"/>
              <a:t>hot key</a:t>
            </a:r>
            <a:r>
              <a:rPr kumimoji="1" lang="ko-KR" altLang="en-US" dirty="0"/>
              <a:t>로는 </a:t>
            </a:r>
            <a:r>
              <a:rPr kumimoji="1" lang="en-US" altLang="ko-KR" dirty="0"/>
              <a:t>translate ‘g’, rotate ‘r’, scale ‘s’ </a:t>
            </a:r>
            <a:r>
              <a:rPr kumimoji="1" lang="ko-KR" altLang="en-US" dirty="0"/>
              <a:t>이며</a:t>
            </a:r>
            <a:r>
              <a:rPr kumimoji="1" lang="en-US" altLang="ko-KR" dirty="0"/>
              <a:t>,</a:t>
            </a:r>
            <a:r>
              <a:rPr kumimoji="1" lang="ko-KR" altLang="en-US" dirty="0"/>
              <a:t> </a:t>
            </a:r>
            <a:r>
              <a:rPr kumimoji="1" lang="en-US" altLang="ko-KR" dirty="0"/>
              <a:t>g, r, s </a:t>
            </a:r>
            <a:r>
              <a:rPr kumimoji="1" lang="ko-KR" altLang="en-US" dirty="0"/>
              <a:t>뒤에 </a:t>
            </a:r>
            <a:r>
              <a:rPr kumimoji="1" lang="en-US" altLang="ko-KR" dirty="0"/>
              <a:t>x, y, z </a:t>
            </a:r>
            <a:r>
              <a:rPr kumimoji="1" lang="ko-KR" altLang="en-US" dirty="0" err="1"/>
              <a:t>를</a:t>
            </a:r>
            <a:r>
              <a:rPr kumimoji="1" lang="ko-KR" altLang="en-US" dirty="0"/>
              <a:t> 치면 각 축 방향 </a:t>
            </a:r>
            <a:r>
              <a:rPr kumimoji="1" lang="en-US" altLang="ko-KR" dirty="0"/>
              <a:t>(</a:t>
            </a:r>
            <a:r>
              <a:rPr kumimoji="1" lang="ko-KR" altLang="en-US" dirty="0"/>
              <a:t>또는 중심으로</a:t>
            </a:r>
            <a:r>
              <a:rPr kumimoji="1" lang="en-US" altLang="ko-KR" dirty="0"/>
              <a:t>)</a:t>
            </a:r>
            <a:r>
              <a:rPr kumimoji="1" lang="ko-KR" altLang="en-US" dirty="0"/>
              <a:t> </a:t>
            </a:r>
            <a:r>
              <a:rPr kumimoji="1" lang="en-US" altLang="ko-KR" dirty="0"/>
              <a:t>transform </a:t>
            </a:r>
            <a:r>
              <a:rPr kumimoji="1" lang="ko-KR" altLang="en-US" dirty="0"/>
              <a:t>할 수 있습니다</a:t>
            </a:r>
            <a:r>
              <a:rPr kumimoji="1" lang="en-US" altLang="ko-KR" dirty="0"/>
              <a:t>.</a:t>
            </a:r>
            <a:r>
              <a:rPr kumimoji="1" lang="ko-KR" altLang="en-US" dirty="0"/>
              <a:t> </a:t>
            </a:r>
            <a:endParaRPr kumimoji="1" lang="en-US" altLang="ko-KR" dirty="0"/>
          </a:p>
          <a:p>
            <a:endParaRPr kumimoji="1" lang="en-US" altLang="ko-KR" dirty="0"/>
          </a:p>
          <a:p>
            <a:pPr marL="228600" indent="-228600">
              <a:buFont typeface="+mj-lt"/>
              <a:buAutoNum type="arabicPeriod"/>
            </a:pPr>
            <a:r>
              <a:rPr kumimoji="1" lang="en" altLang="ko-KR" dirty="0"/>
              <a:t>Let's see how to transform an Object. The toolbar buttons on the left side of 3D viewport are the transformation buttons. </a:t>
            </a:r>
          </a:p>
          <a:p>
            <a:pPr marL="228600" indent="-228600">
              <a:buFont typeface="+mj-lt"/>
              <a:buAutoNum type="arabicPeriod"/>
            </a:pPr>
            <a:r>
              <a:rPr kumimoji="1" lang="en" altLang="ko-KR" dirty="0"/>
              <a:t>The default mode is select mode, which looks like a normal cursor. </a:t>
            </a:r>
          </a:p>
          <a:p>
            <a:pPr marL="228600" indent="-228600">
              <a:buFont typeface="+mj-lt"/>
              <a:buAutoNum type="arabicPeriod"/>
            </a:pPr>
            <a:r>
              <a:rPr kumimoji="1" lang="en" altLang="ko-KR" dirty="0"/>
              <a:t>Translation mode allows us to translate parallel to the x, y, and z axes or in any direction. This is where the navigation gizmos on the right side come in handy. </a:t>
            </a:r>
          </a:p>
          <a:p>
            <a:pPr marL="228600" indent="-228600">
              <a:buFont typeface="+mj-lt"/>
              <a:buAutoNum type="arabicPeriod"/>
            </a:pPr>
            <a:r>
              <a:rPr kumimoji="1" lang="en" altLang="ko-KR" dirty="0"/>
              <a:t>Rotation mode allows us to rotate the object about the x, y, z axes or about any axis. </a:t>
            </a:r>
          </a:p>
          <a:p>
            <a:pPr marL="228600" indent="-228600">
              <a:buFont typeface="+mj-lt"/>
              <a:buAutoNum type="arabicPeriod"/>
            </a:pPr>
            <a:r>
              <a:rPr kumimoji="1" lang="en" altLang="ko-KR" dirty="0"/>
              <a:t>In Scale mode, we can make the scale larger or smaller around the object’s own center (note that this is not a scale around the origin).</a:t>
            </a:r>
          </a:p>
          <a:p>
            <a:pPr marL="228600" indent="-228600">
              <a:buFont typeface="+mj-lt"/>
              <a:buAutoNum type="arabicPeriod"/>
            </a:pPr>
            <a:r>
              <a:rPr kumimoji="1" lang="en" altLang="ko-KR" dirty="0"/>
              <a:t>If we need to enter an exact amount of factor in any of these transformation modes, we can type the value directly into the "Object Property" input on the right side.</a:t>
            </a:r>
          </a:p>
          <a:p>
            <a:pPr marL="228600" indent="-228600">
              <a:buFont typeface="+mj-lt"/>
              <a:buAutoNum type="arabicPeriod"/>
            </a:pPr>
            <a:r>
              <a:rPr kumimoji="1" lang="en" altLang="ko-KR" dirty="0"/>
              <a:t>The hot keys for transformation are translate 'g', rotate 'r', and scale 's', and we can transform in each axis direction (or center) by typing g, r, and s followed by x, y, and z.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12</a:t>
            </a:fld>
            <a:endParaRPr kumimoji="1" lang="ko-KR" altLang="en-US"/>
          </a:p>
        </p:txBody>
      </p:sp>
    </p:spTree>
    <p:extLst>
      <p:ext uri="{BB962C8B-B14F-4D97-AF65-F5344CB8AC3E}">
        <p14:creationId xmlns:p14="http://schemas.microsoft.com/office/powerpoint/2010/main" val="128897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Object</a:t>
            </a:r>
            <a:r>
              <a:rPr kumimoji="1" lang="ko-KR" altLang="en-US" dirty="0"/>
              <a:t>에 </a:t>
            </a:r>
            <a:r>
              <a:rPr kumimoji="1" lang="en" altLang="ko-KR" dirty="0"/>
              <a:t>color </a:t>
            </a:r>
            <a:r>
              <a:rPr kumimoji="1" lang="ko-KR" altLang="en-US" dirty="0"/>
              <a:t>등의 </a:t>
            </a:r>
            <a:r>
              <a:rPr kumimoji="1" lang="en" altLang="ko-KR" dirty="0"/>
              <a:t>material</a:t>
            </a:r>
            <a:r>
              <a:rPr kumimoji="1" lang="ko-KR" altLang="en-US" dirty="0"/>
              <a:t>을 지정하는 방법에 대해 알아보겠습니다</a:t>
            </a:r>
            <a:r>
              <a:rPr kumimoji="1" lang="en-US" altLang="ko-KR" dirty="0"/>
              <a:t>. </a:t>
            </a:r>
          </a:p>
          <a:p>
            <a:pPr marL="228600" indent="-228600">
              <a:buFont typeface="+mj-lt"/>
              <a:buAutoNum type="arabicPeriod"/>
            </a:pPr>
            <a:r>
              <a:rPr kumimoji="1" lang="ko-KR" altLang="en-US" dirty="0"/>
              <a:t>먼저 </a:t>
            </a:r>
            <a:r>
              <a:rPr kumimoji="1" lang="en" altLang="ko-KR" dirty="0"/>
              <a:t>object</a:t>
            </a:r>
            <a:r>
              <a:rPr kumimoji="1" lang="ko-KR" altLang="en-US" dirty="0" err="1"/>
              <a:t>를</a:t>
            </a:r>
            <a:r>
              <a:rPr kumimoji="1" lang="ko-KR" altLang="en-US" dirty="0"/>
              <a:t> </a:t>
            </a:r>
            <a:r>
              <a:rPr kumimoji="1" lang="en" altLang="ko-KR" dirty="0"/>
              <a:t>select</a:t>
            </a:r>
            <a:r>
              <a:rPr kumimoji="1" lang="ko-KR" altLang="en-US" dirty="0"/>
              <a:t>합니다</a:t>
            </a:r>
            <a:r>
              <a:rPr kumimoji="1" lang="en-US" altLang="ko-KR" dirty="0"/>
              <a:t>. </a:t>
            </a:r>
          </a:p>
          <a:p>
            <a:pPr marL="228600" indent="-228600">
              <a:buFont typeface="+mj-lt"/>
              <a:buAutoNum type="arabicPeriod"/>
            </a:pPr>
            <a:r>
              <a:rPr kumimoji="1" lang="en" altLang="ko-KR" dirty="0"/>
              <a:t>Property </a:t>
            </a:r>
            <a:r>
              <a:rPr kumimoji="1" lang="en-US" altLang="ko-KR" dirty="0"/>
              <a:t>editor</a:t>
            </a:r>
            <a:r>
              <a:rPr kumimoji="1" lang="ko-KR" altLang="en-US" dirty="0"/>
              <a:t>에서 “</a:t>
            </a:r>
            <a:r>
              <a:rPr kumimoji="1" lang="en" altLang="ko-KR" dirty="0"/>
              <a:t>Material property” </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ko-KR" altLang="en-US" dirty="0"/>
              <a:t>그리고 그 안에서 “</a:t>
            </a:r>
            <a:r>
              <a:rPr kumimoji="1" lang="en" altLang="ko-KR" dirty="0"/>
              <a:t>Base color” </a:t>
            </a:r>
            <a:r>
              <a:rPr kumimoji="1" lang="ko-KR" altLang="en-US" dirty="0" err="1"/>
              <a:t>를</a:t>
            </a:r>
            <a:r>
              <a:rPr kumimoji="1" lang="ko-KR" altLang="en-US" dirty="0"/>
              <a:t> </a:t>
            </a:r>
            <a:r>
              <a:rPr kumimoji="1" lang="en" altLang="ko-KR" dirty="0"/>
              <a:t>click</a:t>
            </a:r>
            <a:r>
              <a:rPr kumimoji="1" lang="ko-KR" altLang="en-US" dirty="0"/>
              <a:t>하여 팔레트에서 </a:t>
            </a:r>
            <a:r>
              <a:rPr kumimoji="1" lang="en" altLang="ko-KR" dirty="0"/>
              <a:t>color</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en" altLang="ko-KR" dirty="0"/>
              <a:t>Material</a:t>
            </a:r>
            <a:r>
              <a:rPr kumimoji="1" lang="ko-KR" altLang="en-US" dirty="0"/>
              <a:t>이 보이게 하기 위해서는 </a:t>
            </a:r>
            <a:r>
              <a:rPr kumimoji="1" lang="en-US" altLang="ko-KR" dirty="0"/>
              <a:t>viewport shading</a:t>
            </a:r>
            <a:r>
              <a:rPr kumimoji="1" lang="ko-KR" altLang="en-US" dirty="0"/>
              <a:t>에서 </a:t>
            </a:r>
            <a:r>
              <a:rPr kumimoji="1" lang="en" altLang="ko-KR" dirty="0"/>
              <a:t>material preview </a:t>
            </a:r>
            <a:r>
              <a:rPr kumimoji="1" lang="ko-KR" altLang="en-US" dirty="0"/>
              <a:t>또는 </a:t>
            </a:r>
            <a:r>
              <a:rPr kumimoji="1" lang="en" altLang="ko-KR" dirty="0"/>
              <a:t>render view</a:t>
            </a:r>
            <a:r>
              <a:rPr kumimoji="1" lang="ko-KR" altLang="en-US" dirty="0" err="1"/>
              <a:t>를</a:t>
            </a:r>
            <a:r>
              <a:rPr kumimoji="1" lang="ko-KR" altLang="en-US" dirty="0"/>
              <a:t> 선택하여야 합니다</a:t>
            </a:r>
            <a:r>
              <a:rPr kumimoji="1" lang="en-US" altLang="ko-KR" dirty="0"/>
              <a:t>. </a:t>
            </a:r>
          </a:p>
          <a:p>
            <a:endParaRPr kumimoji="1" lang="en-US" altLang="ko-KR" dirty="0"/>
          </a:p>
          <a:p>
            <a:pPr marL="228600" indent="-228600">
              <a:buFont typeface="+mj-lt"/>
              <a:buAutoNum type="arabicPeriod"/>
            </a:pPr>
            <a:r>
              <a:rPr kumimoji="1" lang="en" altLang="ko-KR" dirty="0"/>
              <a:t>Let's take a look at how to assign a material, such as color, to an Object. </a:t>
            </a:r>
          </a:p>
          <a:p>
            <a:pPr marL="228600" indent="-228600">
              <a:buFont typeface="+mj-lt"/>
              <a:buAutoNum type="arabicPeriod"/>
            </a:pPr>
            <a:r>
              <a:rPr kumimoji="1" lang="en" altLang="ko-KR" dirty="0"/>
              <a:t>First, select the object. </a:t>
            </a:r>
          </a:p>
          <a:p>
            <a:pPr marL="228600" indent="-228600">
              <a:buFont typeface="+mj-lt"/>
              <a:buAutoNum type="arabicPeriod"/>
            </a:pPr>
            <a:r>
              <a:rPr kumimoji="1" lang="en" altLang="ko-KR" dirty="0"/>
              <a:t>In the Property editor, select "Material property". </a:t>
            </a:r>
          </a:p>
          <a:p>
            <a:pPr marL="228600" indent="-228600">
              <a:buFont typeface="+mj-lt"/>
              <a:buAutoNum type="arabicPeriod"/>
            </a:pPr>
            <a:r>
              <a:rPr kumimoji="1" lang="en" altLang="ko-KR" dirty="0"/>
              <a:t>Inside it, click "Base color" to select a color from the palette. </a:t>
            </a:r>
          </a:p>
          <a:p>
            <a:pPr marL="228600" indent="-228600">
              <a:buFont typeface="+mj-lt"/>
              <a:buAutoNum type="arabicPeriod"/>
            </a:pPr>
            <a:r>
              <a:rPr kumimoji="1" lang="en" altLang="ko-KR" dirty="0"/>
              <a:t>To make the material visible, we need to select the material preview or render view</a:t>
            </a:r>
            <a:r>
              <a:rPr kumimoji="1" lang="ko-KR" altLang="en-US" dirty="0"/>
              <a:t> </a:t>
            </a:r>
            <a:r>
              <a:rPr kumimoji="1" lang="en-US" altLang="ko-KR" dirty="0"/>
              <a:t>in the viewport shading</a:t>
            </a:r>
            <a:r>
              <a:rPr kumimoji="1" lang="en" altLang="ko-KR" dirty="0"/>
              <a:t>.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13</a:t>
            </a:fld>
            <a:endParaRPr kumimoji="1" lang="ko-KR" altLang="en-US"/>
          </a:p>
        </p:txBody>
      </p:sp>
    </p:spTree>
    <p:extLst>
      <p:ext uri="{BB962C8B-B14F-4D97-AF65-F5344CB8AC3E}">
        <p14:creationId xmlns:p14="http://schemas.microsoft.com/office/powerpoint/2010/main" val="345995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기본 </a:t>
            </a:r>
            <a:r>
              <a:rPr kumimoji="1" lang="en" altLang="ko-KR" dirty="0"/>
              <a:t>shape</a:t>
            </a:r>
            <a:r>
              <a:rPr kumimoji="1" lang="ko-KR" altLang="en-US" dirty="0"/>
              <a:t>의 </a:t>
            </a:r>
            <a:r>
              <a:rPr kumimoji="1" lang="en" altLang="ko-KR" dirty="0"/>
              <a:t>object</a:t>
            </a:r>
            <a:r>
              <a:rPr kumimoji="1" lang="ko-KR" altLang="en-US" dirty="0" err="1"/>
              <a:t>를</a:t>
            </a:r>
            <a:r>
              <a:rPr kumimoji="1" lang="ko-KR" altLang="en-US" dirty="0"/>
              <a:t> 추가하는 과정을 보도록 하겠습니다</a:t>
            </a:r>
            <a:r>
              <a:rPr kumimoji="1" lang="en-US" altLang="ko-KR" dirty="0"/>
              <a:t>.  </a:t>
            </a:r>
            <a:r>
              <a:rPr kumimoji="1" lang="ko-KR" altLang="en-US" dirty="0"/>
              <a:t>현재 </a:t>
            </a:r>
            <a:r>
              <a:rPr kumimoji="1" lang="en" altLang="ko-KR" dirty="0"/>
              <a:t>default cube</a:t>
            </a:r>
            <a:r>
              <a:rPr kumimoji="1" lang="ko-KR" altLang="en-US" dirty="0"/>
              <a:t>가 하나 있고</a:t>
            </a:r>
            <a:r>
              <a:rPr kumimoji="1" lang="en-US" altLang="ko-KR" dirty="0"/>
              <a:t>, </a:t>
            </a:r>
            <a:r>
              <a:rPr kumimoji="1" lang="ko-KR" altLang="en-US" dirty="0"/>
              <a:t>그 위에 </a:t>
            </a:r>
            <a:r>
              <a:rPr kumimoji="1" lang="en" altLang="ko-KR" dirty="0"/>
              <a:t>sphere</a:t>
            </a:r>
            <a:r>
              <a:rPr kumimoji="1" lang="ko-KR" altLang="en-US" dirty="0" err="1"/>
              <a:t>를</a:t>
            </a:r>
            <a:r>
              <a:rPr kumimoji="1" lang="ko-KR" altLang="en-US" dirty="0"/>
              <a:t> 하나 만들어 올려 놓으려 합니다</a:t>
            </a:r>
            <a:r>
              <a:rPr kumimoji="1" lang="en-US" altLang="ko-KR" dirty="0"/>
              <a:t>. </a:t>
            </a:r>
          </a:p>
          <a:p>
            <a:pPr marL="228600" indent="-228600">
              <a:buFont typeface="+mj-lt"/>
              <a:buAutoNum type="arabicPeriod"/>
            </a:pPr>
            <a:r>
              <a:rPr kumimoji="1" lang="en-US" altLang="ko-KR" dirty="0"/>
              <a:t>“</a:t>
            </a:r>
            <a:r>
              <a:rPr kumimoji="1" lang="en" altLang="ko-KR" dirty="0"/>
              <a:t>Add” menu</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en" altLang="ko-KR" dirty="0"/>
              <a:t>Mesh &gt; UV Sphere </a:t>
            </a:r>
            <a:r>
              <a:rPr kumimoji="1" lang="ko-KR" altLang="en-US" dirty="0" err="1"/>
              <a:t>를</a:t>
            </a:r>
            <a:r>
              <a:rPr kumimoji="1" lang="ko-KR" altLang="en-US" dirty="0"/>
              <a:t> 선택합니다</a:t>
            </a:r>
            <a:r>
              <a:rPr kumimoji="1" lang="en-US" altLang="ko-KR" dirty="0"/>
              <a:t>. </a:t>
            </a:r>
            <a:r>
              <a:rPr kumimoji="1" lang="ko-KR" altLang="en-US" dirty="0"/>
              <a:t>기본 </a:t>
            </a:r>
            <a:r>
              <a:rPr kumimoji="1" lang="en" altLang="ko-KR" dirty="0"/>
              <a:t>sphere</a:t>
            </a:r>
            <a:r>
              <a:rPr kumimoji="1" lang="ko-KR" altLang="en-US" dirty="0"/>
              <a:t>가 만들어 졌습니다</a:t>
            </a:r>
            <a:r>
              <a:rPr kumimoji="1" lang="en-US" altLang="ko-KR" dirty="0"/>
              <a:t>. </a:t>
            </a:r>
            <a:r>
              <a:rPr kumimoji="1" lang="ko-KR" altLang="en-US" dirty="0"/>
              <a:t>기본 </a:t>
            </a:r>
            <a:r>
              <a:rPr kumimoji="1" lang="en" altLang="ko-KR" dirty="0"/>
              <a:t>sphere</a:t>
            </a:r>
            <a:r>
              <a:rPr kumimoji="1" lang="ko-KR" altLang="en-US" dirty="0"/>
              <a:t>는 중심이 원점에 있고</a:t>
            </a:r>
            <a:r>
              <a:rPr kumimoji="1" lang="en-US" altLang="ko-KR" dirty="0"/>
              <a:t>, </a:t>
            </a:r>
            <a:r>
              <a:rPr kumimoji="1" lang="ko-KR" altLang="en-US" dirty="0"/>
              <a:t>반지름이 </a:t>
            </a:r>
            <a:r>
              <a:rPr kumimoji="1" lang="en-US" altLang="ko-KR" dirty="0"/>
              <a:t>1</a:t>
            </a:r>
            <a:r>
              <a:rPr kumimoji="1" lang="ko-KR" altLang="en-US" dirty="0"/>
              <a:t>입니다</a:t>
            </a:r>
            <a:r>
              <a:rPr kumimoji="1" lang="en-US" altLang="ko-KR" dirty="0"/>
              <a:t>. </a:t>
            </a:r>
            <a:r>
              <a:rPr kumimoji="1" lang="ko-KR" altLang="en-US" dirty="0"/>
              <a:t>따라서 현재 </a:t>
            </a:r>
            <a:r>
              <a:rPr kumimoji="1" lang="en" altLang="ko-KR" dirty="0"/>
              <a:t>default cube</a:t>
            </a:r>
            <a:r>
              <a:rPr kumimoji="1" lang="ko-KR" altLang="en-US" dirty="0"/>
              <a:t>안에 갇혀 보이지 않습니다</a:t>
            </a:r>
            <a:r>
              <a:rPr kumimoji="1" lang="en-US" altLang="ko-KR" dirty="0"/>
              <a:t>. </a:t>
            </a:r>
          </a:p>
          <a:p>
            <a:pPr marL="228600" indent="-228600">
              <a:buFont typeface="+mj-lt"/>
              <a:buAutoNum type="arabicPeriod"/>
            </a:pPr>
            <a:r>
              <a:rPr kumimoji="1" lang="en" altLang="ko-KR" dirty="0"/>
              <a:t>Sphere</a:t>
            </a:r>
            <a:r>
              <a:rPr kumimoji="1" lang="ko-KR" altLang="en-US" dirty="0" err="1"/>
              <a:t>를</a:t>
            </a:r>
            <a:r>
              <a:rPr kumimoji="1" lang="ko-KR" altLang="en-US" dirty="0"/>
              <a:t> 선택한 채로 </a:t>
            </a:r>
            <a:r>
              <a:rPr kumimoji="1" lang="en-US" altLang="ko-KR" dirty="0"/>
              <a:t>(0, 0, 2) </a:t>
            </a:r>
            <a:r>
              <a:rPr kumimoji="1" lang="ko-KR" altLang="en-US" dirty="0"/>
              <a:t>로 </a:t>
            </a:r>
            <a:r>
              <a:rPr kumimoji="1" lang="en" altLang="ko-KR" dirty="0"/>
              <a:t>translate</a:t>
            </a:r>
            <a:r>
              <a:rPr kumimoji="1" lang="ko-KR" altLang="en-US" dirty="0"/>
              <a:t>합니다</a:t>
            </a:r>
            <a:r>
              <a:rPr kumimoji="1" lang="en-US" altLang="ko-KR" dirty="0"/>
              <a:t>. </a:t>
            </a:r>
            <a:r>
              <a:rPr kumimoji="1" lang="ko-KR" altLang="en-US" dirty="0"/>
              <a:t>이렇게 하면 </a:t>
            </a:r>
            <a:r>
              <a:rPr kumimoji="1" lang="en" altLang="ko-KR" dirty="0"/>
              <a:t>sphere</a:t>
            </a:r>
            <a:r>
              <a:rPr kumimoji="1" lang="ko-KR" altLang="en-US" dirty="0"/>
              <a:t>의 </a:t>
            </a:r>
            <a:r>
              <a:rPr kumimoji="1" lang="en" altLang="ko-KR" dirty="0"/>
              <a:t>center</a:t>
            </a:r>
            <a:r>
              <a:rPr kumimoji="1" lang="ko-KR" altLang="en-US" dirty="0"/>
              <a:t>가 </a:t>
            </a:r>
            <a:r>
              <a:rPr kumimoji="1" lang="en-US" altLang="ko-KR" dirty="0"/>
              <a:t>(0, 0, 2)</a:t>
            </a:r>
            <a:r>
              <a:rPr kumimoji="1" lang="ko-KR" altLang="en-US" dirty="0"/>
              <a:t>가 되면서 </a:t>
            </a:r>
            <a:r>
              <a:rPr kumimoji="1" lang="en" altLang="ko-KR" dirty="0"/>
              <a:t>sphere</a:t>
            </a:r>
            <a:r>
              <a:rPr kumimoji="1" lang="ko-KR" altLang="en-US" dirty="0"/>
              <a:t>는 정확히 </a:t>
            </a:r>
            <a:r>
              <a:rPr kumimoji="1" lang="en" altLang="ko-KR" dirty="0"/>
              <a:t>cube</a:t>
            </a:r>
            <a:r>
              <a:rPr kumimoji="1" lang="ko-KR" altLang="en-US" dirty="0"/>
              <a:t>위에 얹히게 됩니다</a:t>
            </a:r>
            <a:r>
              <a:rPr kumimoji="1" lang="en-US" altLang="ko-KR" dirty="0"/>
              <a:t>. </a:t>
            </a:r>
          </a:p>
          <a:p>
            <a:pPr marL="228600" indent="-228600">
              <a:buFont typeface="+mj-lt"/>
              <a:buAutoNum type="arabicPeriod"/>
            </a:pPr>
            <a:r>
              <a:rPr kumimoji="1" lang="ko-KR" altLang="en-US" dirty="0"/>
              <a:t>이 때 </a:t>
            </a:r>
            <a:r>
              <a:rPr kumimoji="1" lang="en" altLang="ko-KR" dirty="0"/>
              <a:t>view widget</a:t>
            </a:r>
            <a:r>
              <a:rPr kumimoji="1" lang="ko-KR" altLang="en-US" dirty="0"/>
              <a:t>에서 </a:t>
            </a:r>
            <a:r>
              <a:rPr kumimoji="1" lang="en" altLang="ko-KR" dirty="0"/>
              <a:t>y label</a:t>
            </a:r>
            <a:r>
              <a:rPr kumimoji="1" lang="ko-KR" altLang="en-US" dirty="0"/>
              <a:t>을 </a:t>
            </a:r>
            <a:r>
              <a:rPr kumimoji="1" lang="en" altLang="ko-KR" dirty="0"/>
              <a:t>click</a:t>
            </a:r>
            <a:r>
              <a:rPr kumimoji="1" lang="ko-KR" altLang="en-US" dirty="0"/>
              <a:t>하여 </a:t>
            </a:r>
            <a:r>
              <a:rPr kumimoji="1" lang="en" altLang="ko-KR" dirty="0" err="1"/>
              <a:t>xz</a:t>
            </a:r>
            <a:r>
              <a:rPr kumimoji="1" lang="en" altLang="ko-KR" dirty="0"/>
              <a:t> plane view</a:t>
            </a:r>
            <a:r>
              <a:rPr kumimoji="1" lang="ko-KR" altLang="en-US" dirty="0" err="1"/>
              <a:t>를</a:t>
            </a:r>
            <a:r>
              <a:rPr kumimoji="1" lang="ko-KR" altLang="en-US" dirty="0"/>
              <a:t> 이용하면 </a:t>
            </a:r>
            <a:r>
              <a:rPr kumimoji="1" lang="en" altLang="ko-KR" dirty="0"/>
              <a:t>sphere</a:t>
            </a:r>
            <a:r>
              <a:rPr kumimoji="1" lang="ko-KR" altLang="en-US" dirty="0"/>
              <a:t>와 </a:t>
            </a:r>
            <a:r>
              <a:rPr kumimoji="1" lang="en" altLang="ko-KR" dirty="0"/>
              <a:t>cube</a:t>
            </a:r>
            <a:r>
              <a:rPr kumimoji="1" lang="ko-KR" altLang="en-US" dirty="0"/>
              <a:t>의 경계 부근을 확실히 확인할 수 있습니다</a:t>
            </a:r>
            <a:r>
              <a:rPr kumimoji="1" lang="en-US" altLang="ko-KR" dirty="0"/>
              <a:t>. </a:t>
            </a:r>
          </a:p>
          <a:p>
            <a:pPr marL="228600" indent="-228600">
              <a:buFont typeface="+mj-lt"/>
              <a:buAutoNum type="arabicPeriod"/>
            </a:pPr>
            <a:r>
              <a:rPr kumimoji="1" lang="en-US" altLang="ko-KR" dirty="0"/>
              <a:t>2</a:t>
            </a:r>
            <a:r>
              <a:rPr kumimoji="1" lang="ko-KR" altLang="en-US" dirty="0"/>
              <a:t>라는 정확한 </a:t>
            </a:r>
            <a:r>
              <a:rPr kumimoji="1" lang="en" altLang="ko-KR" dirty="0"/>
              <a:t>translation factor</a:t>
            </a:r>
            <a:r>
              <a:rPr kumimoji="1" lang="ko-KR" altLang="en-US" dirty="0" err="1"/>
              <a:t>를</a:t>
            </a:r>
            <a:r>
              <a:rPr kumimoji="1" lang="ko-KR" altLang="en-US" dirty="0"/>
              <a:t> 이용하기 위해서 </a:t>
            </a:r>
            <a:r>
              <a:rPr kumimoji="1" lang="en" altLang="ko-KR" dirty="0"/>
              <a:t>property window</a:t>
            </a:r>
            <a:r>
              <a:rPr kumimoji="1" lang="ko-KR" altLang="en-US" dirty="0"/>
              <a:t>에서 </a:t>
            </a:r>
            <a:r>
              <a:rPr kumimoji="1" lang="en" altLang="ko-KR" dirty="0"/>
              <a:t>object property</a:t>
            </a:r>
            <a:r>
              <a:rPr kumimoji="1" lang="ko-KR" altLang="en-US" dirty="0"/>
              <a:t>의 </a:t>
            </a:r>
            <a:r>
              <a:rPr kumimoji="1" lang="en" altLang="ko-KR" dirty="0"/>
              <a:t>y translation </a:t>
            </a:r>
            <a:r>
              <a:rPr kumimoji="1" lang="ko-KR" altLang="en-US" dirty="0"/>
              <a:t>값을 직접 입력하는 것이 좋습니다</a:t>
            </a:r>
            <a:r>
              <a:rPr kumimoji="1" lang="en-US" altLang="ko-KR" dirty="0"/>
              <a:t>. </a:t>
            </a:r>
          </a:p>
          <a:p>
            <a:endParaRPr kumimoji="1" lang="en-US" altLang="ko-KR" dirty="0"/>
          </a:p>
          <a:p>
            <a:pPr marL="228600" indent="-228600">
              <a:buFont typeface="+mj-lt"/>
              <a:buAutoNum type="arabicPeriod"/>
            </a:pPr>
            <a:r>
              <a:rPr kumimoji="1" lang="en" altLang="ko-KR" dirty="0"/>
              <a:t>Let's see the process of adding an object with a default shape. We currently have a default cube, and we want to create a sphere on top of it. </a:t>
            </a:r>
          </a:p>
          <a:p>
            <a:pPr marL="228600" indent="-228600">
              <a:buFont typeface="+mj-lt"/>
              <a:buAutoNum type="arabicPeriod"/>
            </a:pPr>
            <a:r>
              <a:rPr kumimoji="1" lang="en" altLang="ko-KR" dirty="0"/>
              <a:t>Select the "Add" menu. </a:t>
            </a:r>
          </a:p>
          <a:p>
            <a:pPr marL="228600" indent="-228600">
              <a:buFont typeface="+mj-lt"/>
              <a:buAutoNum type="arabicPeriod"/>
            </a:pPr>
            <a:r>
              <a:rPr kumimoji="1" lang="en" altLang="ko-KR" dirty="0"/>
              <a:t>Select Mesh &gt; UV Sphere. A default sphere has been created. The default sphere is centered at the origin and has a radius of 1, so it is not currently trapped inside the default cube. </a:t>
            </a:r>
          </a:p>
          <a:p>
            <a:pPr marL="228600" indent="-228600">
              <a:buFont typeface="+mj-lt"/>
              <a:buAutoNum type="arabicPeriod"/>
            </a:pPr>
            <a:r>
              <a:rPr kumimoji="1" lang="en" altLang="ko-KR" dirty="0"/>
              <a:t>With the Sphere still selected, translate it to (0, 0, 2). This will cause the sphere's center to be at (0, 0, 2), and the sphere will sit exactly on top of the cube. </a:t>
            </a:r>
          </a:p>
          <a:p>
            <a:pPr marL="228600" indent="-228600">
              <a:buFont typeface="+mj-lt"/>
              <a:buAutoNum type="arabicPeriod"/>
            </a:pPr>
            <a:r>
              <a:rPr kumimoji="1" lang="en" altLang="ko-KR" dirty="0"/>
              <a:t>At this point, we can use the </a:t>
            </a:r>
            <a:r>
              <a:rPr kumimoji="1" lang="en" altLang="ko-KR" dirty="0" err="1"/>
              <a:t>xz</a:t>
            </a:r>
            <a:r>
              <a:rPr kumimoji="1" lang="en" altLang="ko-KR" dirty="0"/>
              <a:t> plane view by clicking the y label in the view widget to get a clearer view of the boundary between the sphere and the cube. </a:t>
            </a:r>
          </a:p>
          <a:p>
            <a:pPr marL="228600" indent="-228600">
              <a:buFont typeface="+mj-lt"/>
              <a:buAutoNum type="arabicPeriod"/>
            </a:pPr>
            <a:r>
              <a:rPr kumimoji="1" lang="en" altLang="ko-KR" dirty="0"/>
              <a:t>In order to use the correct translation factor of 2, it is recommended that we enter the y translation value of the object property directly in the property window. </a:t>
            </a:r>
          </a:p>
          <a:p>
            <a:endParaRPr kumimoji="1" lang="en" altLang="ko-KR" dirty="0"/>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14</a:t>
            </a:fld>
            <a:endParaRPr kumimoji="1" lang="ko-KR" altLang="en-US"/>
          </a:p>
        </p:txBody>
      </p:sp>
    </p:spTree>
    <p:extLst>
      <p:ext uri="{BB962C8B-B14F-4D97-AF65-F5344CB8AC3E}">
        <p14:creationId xmlns:p14="http://schemas.microsoft.com/office/powerpoint/2010/main" val="759578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cube</a:t>
            </a:r>
            <a:r>
              <a:rPr kumimoji="1" lang="ko-KR" altLang="en-US" dirty="0" err="1"/>
              <a:t>를</a:t>
            </a:r>
            <a:r>
              <a:rPr kumimoji="1" lang="ko-KR" altLang="en-US" dirty="0"/>
              <a:t> </a:t>
            </a:r>
            <a:r>
              <a:rPr kumimoji="1" lang="en" altLang="ko-KR" dirty="0"/>
              <a:t>parent</a:t>
            </a:r>
            <a:r>
              <a:rPr kumimoji="1" lang="ko-KR" altLang="en-US" dirty="0"/>
              <a:t>로 </a:t>
            </a:r>
            <a:r>
              <a:rPr kumimoji="1" lang="en" altLang="ko-KR" dirty="0"/>
              <a:t>sphere</a:t>
            </a:r>
            <a:r>
              <a:rPr kumimoji="1" lang="ko-KR" altLang="en-US" dirty="0" err="1"/>
              <a:t>를</a:t>
            </a:r>
            <a:r>
              <a:rPr kumimoji="1" lang="ko-KR" altLang="en-US" dirty="0"/>
              <a:t> </a:t>
            </a:r>
            <a:r>
              <a:rPr kumimoji="1" lang="en" altLang="ko-KR" dirty="0"/>
              <a:t>child</a:t>
            </a:r>
            <a:r>
              <a:rPr kumimoji="1" lang="ko-KR" altLang="en-US" dirty="0"/>
              <a:t>로 하는 </a:t>
            </a:r>
            <a:r>
              <a:rPr kumimoji="1" lang="en" altLang="ko-KR" dirty="0"/>
              <a:t>hierarchy</a:t>
            </a:r>
            <a:r>
              <a:rPr kumimoji="1" lang="ko-KR" altLang="en-US" dirty="0" err="1"/>
              <a:t>를</a:t>
            </a:r>
            <a:r>
              <a:rPr kumimoji="1" lang="ko-KR" altLang="en-US" dirty="0"/>
              <a:t> 만들어 보겠습니다</a:t>
            </a:r>
            <a:r>
              <a:rPr kumimoji="1" lang="en-US" altLang="ko-KR" dirty="0"/>
              <a:t>. </a:t>
            </a:r>
          </a:p>
          <a:p>
            <a:pPr marL="228600" indent="-228600">
              <a:buFont typeface="+mj-lt"/>
              <a:buAutoNum type="arabicPeriod"/>
            </a:pPr>
            <a:r>
              <a:rPr kumimoji="1" lang="en" altLang="ko-KR" dirty="0"/>
              <a:t>Outliner</a:t>
            </a:r>
            <a:r>
              <a:rPr kumimoji="1" lang="ko-KR" altLang="en-US" dirty="0"/>
              <a:t>에서 </a:t>
            </a:r>
            <a:r>
              <a:rPr kumimoji="1" lang="en" altLang="ko-KR" dirty="0"/>
              <a:t>parent</a:t>
            </a:r>
            <a:r>
              <a:rPr kumimoji="1" lang="ko-KR" altLang="en-US" dirty="0"/>
              <a:t>가 될 </a:t>
            </a:r>
            <a:r>
              <a:rPr kumimoji="1" lang="en" altLang="ko-KR" dirty="0"/>
              <a:t>cube</a:t>
            </a:r>
            <a:r>
              <a:rPr kumimoji="1" lang="ko-KR" altLang="en-US" dirty="0" err="1"/>
              <a:t>를</a:t>
            </a:r>
            <a:r>
              <a:rPr kumimoji="1" lang="ko-KR" altLang="en-US" dirty="0"/>
              <a:t> 먼저 </a:t>
            </a:r>
            <a:r>
              <a:rPr kumimoji="1" lang="en" altLang="ko-KR" dirty="0"/>
              <a:t>select</a:t>
            </a:r>
            <a:r>
              <a:rPr kumimoji="1" lang="ko-KR" altLang="en-US" dirty="0"/>
              <a:t>합니다</a:t>
            </a:r>
            <a:r>
              <a:rPr kumimoji="1" lang="en-US" altLang="ko-KR" dirty="0"/>
              <a:t>. </a:t>
            </a:r>
          </a:p>
          <a:p>
            <a:pPr marL="228600" indent="-228600">
              <a:buFont typeface="+mj-lt"/>
              <a:buAutoNum type="arabicPeriod"/>
            </a:pPr>
            <a:r>
              <a:rPr kumimoji="1" lang="ko-KR" altLang="en-US" dirty="0"/>
              <a:t>그리고 두번째로 </a:t>
            </a:r>
            <a:r>
              <a:rPr kumimoji="1" lang="en" altLang="ko-KR" dirty="0"/>
              <a:t>child</a:t>
            </a:r>
            <a:r>
              <a:rPr kumimoji="1" lang="ko-KR" altLang="en-US" dirty="0"/>
              <a:t>가 될 </a:t>
            </a:r>
            <a:r>
              <a:rPr kumimoji="1" lang="en" altLang="ko-KR" dirty="0"/>
              <a:t>sphere</a:t>
            </a:r>
            <a:r>
              <a:rPr kumimoji="1" lang="ko-KR" altLang="en-US" dirty="0" err="1"/>
              <a:t>를</a:t>
            </a:r>
            <a:r>
              <a:rPr kumimoji="1" lang="ko-KR" altLang="en-US" dirty="0"/>
              <a:t> </a:t>
            </a:r>
            <a:r>
              <a:rPr kumimoji="1" lang="en" altLang="ko-KR" dirty="0"/>
              <a:t>shift + select</a:t>
            </a:r>
            <a:r>
              <a:rPr kumimoji="1" lang="ko-KR" altLang="en-US" dirty="0"/>
              <a:t>합니다</a:t>
            </a:r>
            <a:r>
              <a:rPr kumimoji="1" lang="en-US" altLang="ko-KR" dirty="0"/>
              <a:t>. </a:t>
            </a:r>
            <a:r>
              <a:rPr kumimoji="1" lang="en" altLang="ko-KR" dirty="0"/>
              <a:t>outliner</a:t>
            </a:r>
            <a:r>
              <a:rPr kumimoji="1" lang="ko-KR" altLang="en-US" dirty="0"/>
              <a:t>에서 </a:t>
            </a:r>
            <a:r>
              <a:rPr kumimoji="1" lang="en" altLang="ko-KR" dirty="0"/>
              <a:t>child object</a:t>
            </a:r>
            <a:r>
              <a:rPr kumimoji="1" lang="ko-KR" altLang="en-US" dirty="0"/>
              <a:t>가 될 </a:t>
            </a:r>
            <a:r>
              <a:rPr kumimoji="1" lang="en" altLang="ko-KR" dirty="0"/>
              <a:t>sphere</a:t>
            </a:r>
            <a:r>
              <a:rPr kumimoji="1" lang="ko-KR" altLang="en-US" dirty="0"/>
              <a:t>의 이름이 좀 더 연한 색으로 나타내어 집니다</a:t>
            </a:r>
            <a:r>
              <a:rPr kumimoji="1" lang="en-US" altLang="ko-KR" dirty="0"/>
              <a:t>. </a:t>
            </a:r>
          </a:p>
          <a:p>
            <a:pPr marL="228600" indent="-228600">
              <a:buFont typeface="+mj-lt"/>
              <a:buAutoNum type="arabicPeriod"/>
            </a:pPr>
            <a:r>
              <a:rPr kumimoji="1" lang="ko-KR" altLang="en-US" dirty="0"/>
              <a:t>왼쪽 </a:t>
            </a:r>
            <a:r>
              <a:rPr kumimoji="1" lang="en" altLang="ko-KR" dirty="0"/>
              <a:t>side</a:t>
            </a:r>
            <a:r>
              <a:rPr kumimoji="1" lang="ko-KR" altLang="en-US" dirty="0"/>
              <a:t>의 </a:t>
            </a:r>
            <a:r>
              <a:rPr kumimoji="1" lang="en" altLang="ko-KR" dirty="0"/>
              <a:t>Object </a:t>
            </a:r>
            <a:r>
              <a:rPr kumimoji="1" lang="ko-KR" altLang="en-US" dirty="0"/>
              <a:t>메뉴에서 </a:t>
            </a:r>
            <a:r>
              <a:rPr kumimoji="1" lang="en" altLang="ko-KR" dirty="0"/>
              <a:t>Parent &gt; Object</a:t>
            </a:r>
            <a:r>
              <a:rPr kumimoji="1" lang="ko-KR" altLang="en-US" dirty="0" err="1"/>
              <a:t>를</a:t>
            </a:r>
            <a:r>
              <a:rPr kumimoji="1" lang="ko-KR" altLang="en-US" dirty="0"/>
              <a:t> 선택합니다</a:t>
            </a:r>
            <a:r>
              <a:rPr kumimoji="1" lang="en-US" altLang="ko-KR" dirty="0"/>
              <a:t>. </a:t>
            </a:r>
            <a:r>
              <a:rPr kumimoji="1" lang="ko-KR" altLang="en-US" dirty="0"/>
              <a:t>이 순간 </a:t>
            </a:r>
            <a:r>
              <a:rPr kumimoji="1" lang="en" altLang="ko-KR" dirty="0"/>
              <a:t>Cube </a:t>
            </a:r>
            <a:r>
              <a:rPr kumimoji="1" lang="ko-KR" altLang="en-US" dirty="0"/>
              <a:t>아래 </a:t>
            </a:r>
            <a:r>
              <a:rPr kumimoji="1" lang="en" altLang="ko-KR" dirty="0"/>
              <a:t>Sphere </a:t>
            </a:r>
            <a:r>
              <a:rPr kumimoji="1" lang="ko-KR" altLang="en-US" dirty="0"/>
              <a:t>라는 </a:t>
            </a:r>
            <a:r>
              <a:rPr kumimoji="1" lang="en" altLang="ko-KR" dirty="0"/>
              <a:t>hierarchy</a:t>
            </a:r>
            <a:r>
              <a:rPr kumimoji="1" lang="ko-KR" altLang="en-US" dirty="0"/>
              <a:t>가 완성됩니다</a:t>
            </a:r>
            <a:r>
              <a:rPr kumimoji="1" lang="en-US" altLang="ko-KR" dirty="0"/>
              <a:t>. </a:t>
            </a:r>
          </a:p>
          <a:p>
            <a:endParaRPr kumimoji="1" lang="en-US" altLang="ko-KR" dirty="0"/>
          </a:p>
          <a:p>
            <a:pPr marL="228600" indent="-228600">
              <a:buFont typeface="+mj-lt"/>
              <a:buAutoNum type="arabicPeriod"/>
            </a:pPr>
            <a:r>
              <a:rPr kumimoji="1" lang="en" altLang="ko-KR" dirty="0"/>
              <a:t>Now let's create a hierarchy with cube as the parent and sphere as the child. </a:t>
            </a:r>
          </a:p>
          <a:p>
            <a:pPr marL="228600" indent="-228600">
              <a:buFont typeface="+mj-lt"/>
              <a:buAutoNum type="arabicPeriod"/>
            </a:pPr>
            <a:r>
              <a:rPr kumimoji="1" lang="en" altLang="ko-KR" dirty="0"/>
              <a:t>In Outliner, first select the cube that will be the parent. </a:t>
            </a:r>
          </a:p>
          <a:p>
            <a:pPr marL="228600" indent="-228600">
              <a:buFont typeface="+mj-lt"/>
              <a:buAutoNum type="arabicPeriod"/>
            </a:pPr>
            <a:r>
              <a:rPr kumimoji="1" lang="en" altLang="ko-KR" dirty="0"/>
              <a:t>Then shift + select the sphere that will be the second child. In the Outliner, the name of the sphere that will be the child object will appear in a lighter color. </a:t>
            </a:r>
          </a:p>
          <a:p>
            <a:pPr marL="228600" indent="-228600">
              <a:buFont typeface="+mj-lt"/>
              <a:buAutoNum type="arabicPeriod"/>
            </a:pPr>
            <a:r>
              <a:rPr kumimoji="1" lang="en" altLang="ko-KR" dirty="0"/>
              <a:t>From the Object menu on the left side, select Parent &gt; Object. At this point, the hierarchy of Sphere under Cube is complete.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15</a:t>
            </a:fld>
            <a:endParaRPr kumimoji="1" lang="ko-KR" altLang="en-US"/>
          </a:p>
        </p:txBody>
      </p:sp>
    </p:spTree>
    <p:extLst>
      <p:ext uri="{BB962C8B-B14F-4D97-AF65-F5344CB8AC3E}">
        <p14:creationId xmlns:p14="http://schemas.microsoft.com/office/powerpoint/2010/main" val="3701590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이렇게 </a:t>
            </a:r>
            <a:r>
              <a:rPr kumimoji="1" lang="en" altLang="ko-KR" dirty="0"/>
              <a:t>cube</a:t>
            </a:r>
            <a:r>
              <a:rPr kumimoji="1" lang="ko-KR" altLang="en-US" dirty="0"/>
              <a:t>가 </a:t>
            </a:r>
            <a:r>
              <a:rPr kumimoji="1" lang="en" altLang="ko-KR" dirty="0"/>
              <a:t>sphere</a:t>
            </a:r>
            <a:r>
              <a:rPr kumimoji="1" lang="ko-KR" altLang="en-US" dirty="0"/>
              <a:t>의 </a:t>
            </a:r>
            <a:r>
              <a:rPr kumimoji="1" lang="en" altLang="ko-KR" dirty="0"/>
              <a:t>parent</a:t>
            </a:r>
            <a:r>
              <a:rPr kumimoji="1" lang="ko-KR" altLang="en-US" dirty="0"/>
              <a:t>가 되면</a:t>
            </a:r>
            <a:r>
              <a:rPr kumimoji="1" lang="en-US" altLang="ko-KR" dirty="0"/>
              <a:t>, </a:t>
            </a:r>
            <a:r>
              <a:rPr kumimoji="1" lang="en" altLang="ko-KR" dirty="0"/>
              <a:t>cube</a:t>
            </a:r>
            <a:r>
              <a:rPr kumimoji="1" lang="ko-KR" altLang="en-US" dirty="0"/>
              <a:t>만을 </a:t>
            </a:r>
            <a:r>
              <a:rPr kumimoji="1" lang="en" altLang="ko-KR" dirty="0"/>
              <a:t>translate</a:t>
            </a:r>
            <a:r>
              <a:rPr kumimoji="1" lang="ko-KR" altLang="en-US" dirty="0"/>
              <a:t>하더라도 </a:t>
            </a:r>
            <a:r>
              <a:rPr kumimoji="1" lang="en" altLang="ko-KR" dirty="0"/>
              <a:t>sphere</a:t>
            </a:r>
            <a:r>
              <a:rPr kumimoji="1" lang="ko-KR" altLang="en-US" dirty="0"/>
              <a:t>는 따라서 </a:t>
            </a:r>
            <a:r>
              <a:rPr kumimoji="1" lang="en" altLang="ko-KR" dirty="0"/>
              <a:t>translate</a:t>
            </a:r>
            <a:r>
              <a:rPr kumimoji="1" lang="ko-KR" altLang="en-US" dirty="0"/>
              <a:t>되게 됩니다</a:t>
            </a:r>
            <a:r>
              <a:rPr kumimoji="1" lang="en-US" altLang="ko-KR" dirty="0"/>
              <a:t>. </a:t>
            </a:r>
          </a:p>
          <a:p>
            <a:endParaRPr kumimoji="1" lang="en-US" altLang="ko-KR" dirty="0"/>
          </a:p>
          <a:p>
            <a:r>
              <a:rPr kumimoji="1" lang="en" altLang="ko-KR" dirty="0"/>
              <a:t>This makes the cube the parent of the sphere, so even if we only translate the cube, the sphere will be translated accordingly.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16</a:t>
            </a:fld>
            <a:endParaRPr kumimoji="1" lang="ko-KR" altLang="en-US"/>
          </a:p>
        </p:txBody>
      </p:sp>
    </p:spTree>
    <p:extLst>
      <p:ext uri="{BB962C8B-B14F-4D97-AF65-F5344CB8AC3E}">
        <p14:creationId xmlns:p14="http://schemas.microsoft.com/office/powerpoint/2010/main" val="394588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sphere</a:t>
            </a:r>
            <a:r>
              <a:rPr kumimoji="1" lang="ko-KR" altLang="en-US" dirty="0" err="1"/>
              <a:t>를</a:t>
            </a:r>
            <a:r>
              <a:rPr kumimoji="1" lang="ko-KR" altLang="en-US" dirty="0"/>
              <a:t> 다시 </a:t>
            </a:r>
            <a:r>
              <a:rPr kumimoji="1" lang="en" altLang="ko-KR" dirty="0"/>
              <a:t>cube</a:t>
            </a:r>
            <a:r>
              <a:rPr kumimoji="1" lang="ko-KR" altLang="en-US" dirty="0"/>
              <a:t>의 </a:t>
            </a:r>
            <a:r>
              <a:rPr kumimoji="1" lang="en" altLang="ko-KR" dirty="0"/>
              <a:t>child</a:t>
            </a:r>
            <a:r>
              <a:rPr kumimoji="1" lang="ko-KR" altLang="en-US" dirty="0"/>
              <a:t>에서 꺼내 </a:t>
            </a:r>
            <a:r>
              <a:rPr kumimoji="1" lang="en" altLang="ko-KR" dirty="0"/>
              <a:t>cube</a:t>
            </a:r>
            <a:r>
              <a:rPr kumimoji="1" lang="ko-KR" altLang="en-US" dirty="0"/>
              <a:t>와 같은 </a:t>
            </a:r>
            <a:r>
              <a:rPr kumimoji="1" lang="en" altLang="ko-KR" dirty="0"/>
              <a:t>level</a:t>
            </a:r>
            <a:r>
              <a:rPr kumimoji="1" lang="ko-KR" altLang="en-US" dirty="0"/>
              <a:t>로 환원 시키고 나서</a:t>
            </a:r>
            <a:r>
              <a:rPr kumimoji="1" lang="en-US" altLang="ko-KR" dirty="0"/>
              <a:t>, </a:t>
            </a:r>
            <a:r>
              <a:rPr kumimoji="1" lang="en" altLang="ko-KR" dirty="0"/>
              <a:t>cube</a:t>
            </a:r>
            <a:r>
              <a:rPr kumimoji="1" lang="ko-KR" altLang="en-US" dirty="0"/>
              <a:t>와 </a:t>
            </a:r>
            <a:r>
              <a:rPr kumimoji="1" lang="en" altLang="ko-KR" dirty="0"/>
              <a:t>sphere</a:t>
            </a:r>
            <a:r>
              <a:rPr kumimoji="1" lang="ko-KR" altLang="en-US" dirty="0" err="1"/>
              <a:t>를</a:t>
            </a:r>
            <a:r>
              <a:rPr kumimoji="1" lang="ko-KR" altLang="en-US" dirty="0"/>
              <a:t> 어떤 형체가 없는 </a:t>
            </a:r>
            <a:r>
              <a:rPr kumimoji="1" lang="en" altLang="ko-KR" dirty="0"/>
              <a:t>dummy node</a:t>
            </a:r>
            <a:r>
              <a:rPr kumimoji="1" lang="ko-KR" altLang="en-US" dirty="0"/>
              <a:t>의 </a:t>
            </a:r>
            <a:r>
              <a:rPr kumimoji="1" lang="en" altLang="ko-KR" dirty="0"/>
              <a:t>children</a:t>
            </a:r>
            <a:r>
              <a:rPr kumimoji="1" lang="ko-KR" altLang="en-US" dirty="0" err="1"/>
              <a:t>으로</a:t>
            </a:r>
            <a:r>
              <a:rPr kumimoji="1" lang="ko-KR" altLang="en-US" dirty="0"/>
              <a:t> 만들어 보겠습니다</a:t>
            </a:r>
            <a:r>
              <a:rPr kumimoji="1" lang="en-US" altLang="ko-KR" dirty="0"/>
              <a:t>. </a:t>
            </a:r>
          </a:p>
          <a:p>
            <a:pPr marL="228600" indent="-228600">
              <a:buFont typeface="+mj-lt"/>
              <a:buAutoNum type="arabicPeriod"/>
            </a:pPr>
            <a:r>
              <a:rPr kumimoji="1" lang="ko-KR" altLang="en-US" dirty="0"/>
              <a:t>먼저 </a:t>
            </a:r>
            <a:r>
              <a:rPr kumimoji="1" lang="en" altLang="ko-KR" dirty="0"/>
              <a:t>Add </a:t>
            </a:r>
            <a:r>
              <a:rPr kumimoji="1" lang="ko-KR" altLang="en-US" dirty="0"/>
              <a:t>메뉴의 </a:t>
            </a:r>
            <a:r>
              <a:rPr kumimoji="1" lang="en" altLang="ko-KR" dirty="0"/>
              <a:t>Empty &gt; Anything (</a:t>
            </a:r>
            <a:r>
              <a:rPr kumimoji="1" lang="ko-KR" altLang="en-US" dirty="0"/>
              <a:t>예를 들어 </a:t>
            </a:r>
            <a:r>
              <a:rPr kumimoji="1" lang="en" altLang="ko-KR" dirty="0"/>
              <a:t>sphere) </a:t>
            </a:r>
            <a:r>
              <a:rPr kumimoji="1" lang="ko-KR" altLang="en-US" dirty="0" err="1"/>
              <a:t>를</a:t>
            </a:r>
            <a:r>
              <a:rPr kumimoji="1" lang="ko-KR" altLang="en-US" dirty="0"/>
              <a:t> 선택하여 형체가 없는 </a:t>
            </a:r>
            <a:r>
              <a:rPr kumimoji="1" lang="en" altLang="ko-KR" dirty="0"/>
              <a:t>object</a:t>
            </a:r>
            <a:r>
              <a:rPr kumimoji="1" lang="ko-KR" altLang="en-US" dirty="0" err="1"/>
              <a:t>를</a:t>
            </a:r>
            <a:r>
              <a:rPr kumimoji="1" lang="ko-KR" altLang="en-US" dirty="0"/>
              <a:t> 하나 만듭니다</a:t>
            </a:r>
            <a:r>
              <a:rPr kumimoji="1" lang="en-US" altLang="ko-KR" dirty="0"/>
              <a:t>. </a:t>
            </a:r>
          </a:p>
          <a:p>
            <a:pPr marL="228600" indent="-228600">
              <a:buFont typeface="+mj-lt"/>
              <a:buAutoNum type="arabicPeriod"/>
            </a:pPr>
            <a:r>
              <a:rPr kumimoji="1" lang="en" altLang="ko-KR" dirty="0"/>
              <a:t>Outliner</a:t>
            </a:r>
            <a:r>
              <a:rPr kumimoji="1" lang="ko-KR" altLang="en-US" dirty="0"/>
              <a:t>에서 먼저 </a:t>
            </a:r>
            <a:r>
              <a:rPr kumimoji="1" lang="en" altLang="ko-KR" dirty="0"/>
              <a:t>Empty </a:t>
            </a:r>
            <a:r>
              <a:rPr kumimoji="1" lang="ko-KR" altLang="en-US" dirty="0" err="1"/>
              <a:t>를</a:t>
            </a:r>
            <a:r>
              <a:rPr kumimoji="1" lang="ko-KR" altLang="en-US" dirty="0"/>
              <a:t> </a:t>
            </a:r>
            <a:r>
              <a:rPr kumimoji="1" lang="en" altLang="ko-KR" dirty="0"/>
              <a:t>select</a:t>
            </a:r>
            <a:r>
              <a:rPr kumimoji="1" lang="ko-KR" altLang="en-US" dirty="0"/>
              <a:t>합니다</a:t>
            </a:r>
            <a:r>
              <a:rPr kumimoji="1" lang="en-US" altLang="ko-KR" dirty="0"/>
              <a:t>. </a:t>
            </a:r>
            <a:r>
              <a:rPr kumimoji="1" lang="ko-KR" altLang="en-US" dirty="0"/>
              <a:t>그리고</a:t>
            </a:r>
            <a:r>
              <a:rPr kumimoji="1" lang="en-US" altLang="ko-KR" dirty="0"/>
              <a:t>, </a:t>
            </a:r>
            <a:r>
              <a:rPr kumimoji="1" lang="en" altLang="ko-KR" dirty="0"/>
              <a:t>Outliner</a:t>
            </a:r>
            <a:r>
              <a:rPr kumimoji="1" lang="ko-KR" altLang="en-US" dirty="0"/>
              <a:t>에서 </a:t>
            </a:r>
            <a:r>
              <a:rPr kumimoji="1" lang="en" altLang="ko-KR" dirty="0"/>
              <a:t>cube</a:t>
            </a:r>
            <a:r>
              <a:rPr kumimoji="1" lang="ko-KR" altLang="en-US" dirty="0" err="1"/>
              <a:t>를</a:t>
            </a:r>
            <a:r>
              <a:rPr kumimoji="1" lang="ko-KR" altLang="en-US" dirty="0"/>
              <a:t> </a:t>
            </a:r>
            <a:r>
              <a:rPr kumimoji="1" lang="en" altLang="ko-KR" dirty="0"/>
              <a:t>shift + select </a:t>
            </a:r>
            <a:r>
              <a:rPr kumimoji="1" lang="ko-KR" altLang="en-US" dirty="0"/>
              <a:t>합니다</a:t>
            </a:r>
            <a:r>
              <a:rPr kumimoji="1" lang="en-US" altLang="ko-KR" dirty="0"/>
              <a:t>. </a:t>
            </a:r>
            <a:r>
              <a:rPr kumimoji="1" lang="ko-KR" altLang="en-US" dirty="0"/>
              <a:t>마찬가지로</a:t>
            </a:r>
            <a:r>
              <a:rPr kumimoji="1" lang="en-US" altLang="ko-KR" dirty="0"/>
              <a:t>, </a:t>
            </a:r>
            <a:r>
              <a:rPr kumimoji="1" lang="en" altLang="ko-KR" dirty="0"/>
              <a:t>Outliner</a:t>
            </a:r>
            <a:r>
              <a:rPr kumimoji="1" lang="ko-KR" altLang="en-US" dirty="0"/>
              <a:t>에서 </a:t>
            </a:r>
            <a:r>
              <a:rPr kumimoji="1" lang="en" altLang="ko-KR" dirty="0"/>
              <a:t>sphere</a:t>
            </a:r>
            <a:r>
              <a:rPr kumimoji="1" lang="ko-KR" altLang="en-US" dirty="0" err="1"/>
              <a:t>를</a:t>
            </a:r>
            <a:r>
              <a:rPr kumimoji="1" lang="ko-KR" altLang="en-US" dirty="0"/>
              <a:t> </a:t>
            </a:r>
            <a:r>
              <a:rPr kumimoji="1" lang="en" altLang="ko-KR" dirty="0"/>
              <a:t>shift + select </a:t>
            </a:r>
            <a:r>
              <a:rPr kumimoji="1" lang="ko-KR" altLang="en-US" dirty="0"/>
              <a:t>합니다</a:t>
            </a:r>
            <a:r>
              <a:rPr kumimoji="1" lang="en-US" altLang="ko-KR" dirty="0"/>
              <a:t>. </a:t>
            </a:r>
            <a:r>
              <a:rPr kumimoji="1" lang="ko-KR" altLang="en-US" dirty="0"/>
              <a:t>그리고</a:t>
            </a:r>
            <a:r>
              <a:rPr kumimoji="1" lang="en-US" altLang="ko-KR" dirty="0"/>
              <a:t>,</a:t>
            </a:r>
            <a:r>
              <a:rPr kumimoji="1" lang="ko-KR" altLang="en-US" dirty="0"/>
              <a:t> </a:t>
            </a:r>
            <a:r>
              <a:rPr kumimoji="1" lang="en" altLang="ko-KR" dirty="0"/>
              <a:t>Object menu &gt; Parent &gt; Object </a:t>
            </a:r>
            <a:r>
              <a:rPr kumimoji="1" lang="ko-KR" altLang="en-US" dirty="0" err="1"/>
              <a:t>를</a:t>
            </a:r>
            <a:r>
              <a:rPr kumimoji="1" lang="ko-KR" altLang="en-US" dirty="0"/>
              <a:t> 선택하여 </a:t>
            </a:r>
            <a:r>
              <a:rPr kumimoji="1" lang="en" altLang="ko-KR" dirty="0"/>
              <a:t>Empty</a:t>
            </a:r>
            <a:r>
              <a:rPr kumimoji="1" lang="ko-KR" altLang="en-US" dirty="0" err="1"/>
              <a:t>를</a:t>
            </a:r>
            <a:r>
              <a:rPr kumimoji="1" lang="ko-KR" altLang="en-US" dirty="0"/>
              <a:t> </a:t>
            </a:r>
            <a:r>
              <a:rPr kumimoji="1" lang="en" altLang="ko-KR" dirty="0"/>
              <a:t>cube</a:t>
            </a:r>
            <a:r>
              <a:rPr kumimoji="1" lang="ko-KR" altLang="en-US" dirty="0"/>
              <a:t>와 </a:t>
            </a:r>
            <a:r>
              <a:rPr kumimoji="1" lang="en" altLang="ko-KR" dirty="0"/>
              <a:t>sphere</a:t>
            </a:r>
            <a:r>
              <a:rPr kumimoji="1" lang="ko-KR" altLang="en-US" dirty="0"/>
              <a:t>의 </a:t>
            </a:r>
            <a:r>
              <a:rPr kumimoji="1" lang="en" altLang="ko-KR" dirty="0"/>
              <a:t>parent</a:t>
            </a:r>
            <a:r>
              <a:rPr kumimoji="1" lang="ko-KR" altLang="en-US" dirty="0"/>
              <a:t>로 만듭니다</a:t>
            </a:r>
            <a:r>
              <a:rPr kumimoji="1" lang="en-US" altLang="ko-KR" dirty="0"/>
              <a:t>. </a:t>
            </a:r>
          </a:p>
          <a:p>
            <a:pPr marL="228600" indent="-228600">
              <a:buFont typeface="+mj-lt"/>
              <a:buAutoNum type="arabicPeriod"/>
            </a:pPr>
            <a:r>
              <a:rPr kumimoji="1" lang="en" altLang="ko-KR" dirty="0"/>
              <a:t>Outliner</a:t>
            </a:r>
            <a:r>
              <a:rPr kumimoji="1" lang="ko-KR" altLang="en-US" dirty="0"/>
              <a:t>에서 </a:t>
            </a:r>
            <a:r>
              <a:rPr kumimoji="1" lang="en" altLang="ko-KR" dirty="0"/>
              <a:t>Empty</a:t>
            </a:r>
            <a:r>
              <a:rPr kumimoji="1" lang="ko-KR" altLang="en-US" dirty="0" err="1"/>
              <a:t>를</a:t>
            </a:r>
            <a:r>
              <a:rPr kumimoji="1" lang="ko-KR" altLang="en-US" dirty="0"/>
              <a:t> </a:t>
            </a:r>
            <a:r>
              <a:rPr kumimoji="1" lang="en" altLang="ko-KR" dirty="0" err="1"/>
              <a:t>CubeSphereGroup</a:t>
            </a:r>
            <a:r>
              <a:rPr kumimoji="1" lang="ko-KR" altLang="en-US" dirty="0" err="1"/>
              <a:t>으로</a:t>
            </a:r>
            <a:r>
              <a:rPr kumimoji="1" lang="ko-KR" altLang="en-US" dirty="0"/>
              <a:t> </a:t>
            </a:r>
            <a:r>
              <a:rPr kumimoji="1" lang="en" altLang="ko-KR" dirty="0"/>
              <a:t>rename</a:t>
            </a:r>
            <a:r>
              <a:rPr kumimoji="1" lang="ko-KR" altLang="en-US" dirty="0"/>
              <a:t>합니다</a:t>
            </a:r>
            <a:r>
              <a:rPr kumimoji="1" lang="en-US" altLang="ko-KR" dirty="0"/>
              <a:t>. </a:t>
            </a:r>
            <a:r>
              <a:rPr kumimoji="1" lang="ko-KR" altLang="en-US" dirty="0"/>
              <a:t>이제 </a:t>
            </a:r>
            <a:r>
              <a:rPr kumimoji="1" lang="en" altLang="ko-KR" dirty="0"/>
              <a:t>Empty</a:t>
            </a:r>
            <a:r>
              <a:rPr kumimoji="1" lang="ko-KR" altLang="en-US" dirty="0" err="1"/>
              <a:t>를</a:t>
            </a:r>
            <a:r>
              <a:rPr kumimoji="1" lang="ko-KR" altLang="en-US" dirty="0"/>
              <a:t> </a:t>
            </a:r>
            <a:r>
              <a:rPr kumimoji="1" lang="en" altLang="ko-KR" dirty="0"/>
              <a:t>translate</a:t>
            </a:r>
            <a:r>
              <a:rPr kumimoji="1" lang="ko-KR" altLang="en-US" dirty="0"/>
              <a:t>하거나 </a:t>
            </a:r>
            <a:r>
              <a:rPr kumimoji="1" lang="en" altLang="ko-KR" dirty="0"/>
              <a:t>rotation</a:t>
            </a:r>
            <a:r>
              <a:rPr kumimoji="1" lang="ko-KR" altLang="en-US" dirty="0"/>
              <a:t>하면 </a:t>
            </a:r>
            <a:r>
              <a:rPr kumimoji="1" lang="en" altLang="ko-KR" dirty="0"/>
              <a:t>cube</a:t>
            </a:r>
            <a:r>
              <a:rPr kumimoji="1" lang="ko-KR" altLang="en-US" dirty="0"/>
              <a:t>와 </a:t>
            </a:r>
            <a:r>
              <a:rPr kumimoji="1" lang="en" altLang="ko-KR" dirty="0"/>
              <a:t>sphere</a:t>
            </a:r>
            <a:r>
              <a:rPr kumimoji="1" lang="ko-KR" altLang="en-US" dirty="0"/>
              <a:t>가 </a:t>
            </a:r>
            <a:r>
              <a:rPr kumimoji="1" lang="en" altLang="ko-KR" dirty="0"/>
              <a:t>Empty</a:t>
            </a:r>
            <a:r>
              <a:rPr kumimoji="1" lang="ko-KR" altLang="en-US" dirty="0"/>
              <a:t>의 </a:t>
            </a:r>
            <a:r>
              <a:rPr kumimoji="1" lang="en" altLang="ko-KR" dirty="0"/>
              <a:t>children</a:t>
            </a:r>
            <a:r>
              <a:rPr kumimoji="1" lang="ko-KR" altLang="en-US" dirty="0"/>
              <a:t>이기 때문에 함께 </a:t>
            </a:r>
            <a:r>
              <a:rPr kumimoji="1" lang="en" altLang="ko-KR" dirty="0"/>
              <a:t>translation </a:t>
            </a:r>
            <a:r>
              <a:rPr kumimoji="1" lang="ko-KR" altLang="en-US" dirty="0"/>
              <a:t>또는 </a:t>
            </a:r>
            <a:r>
              <a:rPr kumimoji="1" lang="en" altLang="ko-KR" dirty="0"/>
              <a:t>rotation</a:t>
            </a:r>
            <a:r>
              <a:rPr kumimoji="1" lang="ko-KR" altLang="en-US" dirty="0"/>
              <a:t>됩니다</a:t>
            </a:r>
            <a:r>
              <a:rPr kumimoji="1" lang="en-US" altLang="ko-KR" dirty="0"/>
              <a:t>. </a:t>
            </a:r>
          </a:p>
          <a:p>
            <a:pPr marL="0" indent="0">
              <a:buFont typeface="+mj-lt"/>
              <a:buNone/>
            </a:pPr>
            <a:endParaRPr kumimoji="1" lang="en-US" altLang="ko-KR" dirty="0"/>
          </a:p>
          <a:p>
            <a:pPr marL="228600" indent="-228600">
              <a:buFont typeface="+mj-lt"/>
              <a:buAutoNum type="arabicPeriod"/>
            </a:pPr>
            <a:r>
              <a:rPr kumimoji="1" lang="en" altLang="ko-KR" dirty="0"/>
              <a:t>Now let's take the sphere out of the child of the cube again, reduce it to the same level as the cube, and make the cube and sphere the children of a dummy node with no shape. </a:t>
            </a:r>
          </a:p>
          <a:p>
            <a:pPr marL="228600" indent="-228600">
              <a:buFont typeface="+mj-lt"/>
              <a:buAutoNum type="arabicPeriod"/>
            </a:pPr>
            <a:r>
              <a:rPr kumimoji="1" lang="en" altLang="ko-KR" dirty="0"/>
              <a:t>First, create a single shapeless object by choosing Empty &gt; Anything (i.e. sphere) from the Add menu. </a:t>
            </a:r>
          </a:p>
          <a:p>
            <a:pPr marL="228600" indent="-228600">
              <a:buFont typeface="+mj-lt"/>
              <a:buAutoNum type="arabicPeriod"/>
            </a:pPr>
            <a:r>
              <a:rPr kumimoji="1" lang="en" altLang="ko-KR" dirty="0"/>
              <a:t>In Outliner, first select Empty, then shift + select the cube in Outliner. Similarly, shift + select the sphere in Outliner.  Then, choose Object menu &gt; Parent &gt; Object to make the Empty the parent of the cube and sphere. </a:t>
            </a:r>
          </a:p>
          <a:p>
            <a:pPr marL="228600" indent="-228600">
              <a:buFont typeface="+mj-lt"/>
              <a:buAutoNum type="arabicPeriod"/>
            </a:pPr>
            <a:r>
              <a:rPr kumimoji="1" lang="en" altLang="ko-KR" dirty="0"/>
              <a:t>In Outliner, rename Empty to </a:t>
            </a:r>
            <a:r>
              <a:rPr kumimoji="1" lang="en" altLang="ko-KR" dirty="0" err="1"/>
              <a:t>CubeSphereGroup</a:t>
            </a:r>
            <a:r>
              <a:rPr kumimoji="1" lang="en" altLang="ko-KR" dirty="0"/>
              <a:t>. Now, when we translate or rotate Empty, the cube and sphere will translate or rotate together because they are children of Empty.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17</a:t>
            </a:fld>
            <a:endParaRPr kumimoji="1" lang="ko-KR" altLang="en-US"/>
          </a:p>
        </p:txBody>
      </p:sp>
    </p:spTree>
    <p:extLst>
      <p:ext uri="{BB962C8B-B14F-4D97-AF65-F5344CB8AC3E}">
        <p14:creationId xmlns:p14="http://schemas.microsoft.com/office/powerpoint/2010/main" val="1835410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지금까지 우리는 </a:t>
            </a:r>
            <a:r>
              <a:rPr kumimoji="1" lang="en" altLang="ko-KR" dirty="0"/>
              <a:t>Blender</a:t>
            </a:r>
            <a:r>
              <a:rPr kumimoji="1" lang="ko-KR" altLang="en-US" dirty="0"/>
              <a:t>의 </a:t>
            </a:r>
            <a:r>
              <a:rPr kumimoji="1" lang="en" altLang="ko-KR" dirty="0"/>
              <a:t>Object Mode</a:t>
            </a:r>
            <a:r>
              <a:rPr kumimoji="1" lang="ko-KR" altLang="en-US" dirty="0"/>
              <a:t>에서 작업을 해 왔습니다</a:t>
            </a:r>
            <a:r>
              <a:rPr kumimoji="1" lang="en-US" altLang="ko-KR" dirty="0"/>
              <a:t>. </a:t>
            </a:r>
            <a:r>
              <a:rPr kumimoji="1" lang="ko-KR" altLang="en-US" dirty="0"/>
              <a:t>이제 </a:t>
            </a:r>
            <a:r>
              <a:rPr kumimoji="1" lang="en" altLang="ko-KR" dirty="0"/>
              <a:t>Edit Mode</a:t>
            </a:r>
            <a:r>
              <a:rPr kumimoji="1" lang="ko-KR" altLang="en-US" dirty="0"/>
              <a:t>로 옮겨 </a:t>
            </a:r>
            <a:r>
              <a:rPr kumimoji="1" lang="en" altLang="ko-KR" dirty="0"/>
              <a:t>mesh</a:t>
            </a:r>
            <a:r>
              <a:rPr kumimoji="1" lang="ko-KR" altLang="en-US" dirty="0" err="1"/>
              <a:t>를</a:t>
            </a:r>
            <a:r>
              <a:rPr kumimoji="1" lang="ko-KR" altLang="en-US" dirty="0"/>
              <a:t> 세밀하게 </a:t>
            </a:r>
            <a:r>
              <a:rPr kumimoji="1" lang="en" altLang="ko-KR" dirty="0"/>
              <a:t>editing</a:t>
            </a:r>
            <a:r>
              <a:rPr kumimoji="1" lang="ko-KR" altLang="en-US" dirty="0"/>
              <a:t>하는 예를 보도록 하겠습니다</a:t>
            </a:r>
            <a:r>
              <a:rPr kumimoji="1" lang="en-US" altLang="ko-KR" dirty="0"/>
              <a:t>. </a:t>
            </a:r>
          </a:p>
          <a:p>
            <a:pPr marL="228600" indent="-228600">
              <a:buFont typeface="+mj-lt"/>
              <a:buAutoNum type="arabicPeriod"/>
            </a:pPr>
            <a:r>
              <a:rPr kumimoji="1" lang="ko-KR" altLang="en-US" dirty="0"/>
              <a:t>왼쪽 위의 </a:t>
            </a:r>
            <a:r>
              <a:rPr kumimoji="1" lang="en" altLang="ko-KR" dirty="0"/>
              <a:t>mode selection dropdown menu</a:t>
            </a:r>
            <a:r>
              <a:rPr kumimoji="1" lang="ko-KR" altLang="en-US" dirty="0" err="1"/>
              <a:t>를</a:t>
            </a:r>
            <a:r>
              <a:rPr kumimoji="1" lang="ko-KR" altLang="en-US" dirty="0"/>
              <a:t> 열어 </a:t>
            </a:r>
            <a:r>
              <a:rPr kumimoji="1" lang="en" altLang="ko-KR" dirty="0"/>
              <a:t>Object Mode</a:t>
            </a:r>
            <a:r>
              <a:rPr kumimoji="1" lang="ko-KR" altLang="en-US" dirty="0" err="1"/>
              <a:t>를</a:t>
            </a:r>
            <a:r>
              <a:rPr kumimoji="1" lang="ko-KR" altLang="en-US" dirty="0"/>
              <a:t> </a:t>
            </a:r>
            <a:r>
              <a:rPr kumimoji="1" lang="en" altLang="ko-KR" dirty="0"/>
              <a:t>Edit Mode</a:t>
            </a:r>
            <a:r>
              <a:rPr kumimoji="1" lang="ko-KR" altLang="en-US" dirty="0"/>
              <a:t>로 변경합니다</a:t>
            </a:r>
            <a:r>
              <a:rPr kumimoji="1" lang="en-US" altLang="ko-KR" dirty="0"/>
              <a:t>. “</a:t>
            </a:r>
            <a:r>
              <a:rPr kumimoji="1" lang="en" altLang="ko-KR" dirty="0"/>
              <a:t>Edit Mode” dropdown menu </a:t>
            </a:r>
            <a:r>
              <a:rPr kumimoji="1" lang="ko-KR" altLang="en-US" dirty="0"/>
              <a:t>옆에는 세개의 </a:t>
            </a:r>
            <a:r>
              <a:rPr kumimoji="1" lang="en" altLang="ko-KR" dirty="0"/>
              <a:t>icon button</a:t>
            </a:r>
            <a:r>
              <a:rPr kumimoji="1" lang="ko-KR" altLang="en-US" dirty="0"/>
              <a:t>들이 있는데 각각 </a:t>
            </a:r>
            <a:r>
              <a:rPr kumimoji="1" lang="en" altLang="ko-KR" dirty="0"/>
              <a:t>vertex, edge, face selection mode</a:t>
            </a:r>
            <a:r>
              <a:rPr kumimoji="1" lang="ko-KR" altLang="en-US" dirty="0" err="1"/>
              <a:t>를</a:t>
            </a:r>
            <a:r>
              <a:rPr kumimoji="1" lang="ko-KR" altLang="en-US" dirty="0"/>
              <a:t> 나타냅니다</a:t>
            </a:r>
            <a:r>
              <a:rPr kumimoji="1" lang="en-US" altLang="ko-KR" dirty="0"/>
              <a:t>. </a:t>
            </a:r>
          </a:p>
          <a:p>
            <a:pPr marL="228600" indent="-228600">
              <a:buFont typeface="+mj-lt"/>
              <a:buAutoNum type="arabicPeriod"/>
            </a:pPr>
            <a:r>
              <a:rPr kumimoji="1" lang="ko-KR" altLang="en-US" dirty="0"/>
              <a:t>셋 중에 왼쪽 첫번째 </a:t>
            </a:r>
            <a:r>
              <a:rPr kumimoji="1" lang="en" altLang="ko-KR" dirty="0"/>
              <a:t>button</a:t>
            </a:r>
            <a:r>
              <a:rPr kumimoji="1" lang="ko-KR" altLang="en-US" dirty="0"/>
              <a:t>을 눌러 </a:t>
            </a:r>
            <a:r>
              <a:rPr kumimoji="1" lang="en" altLang="ko-KR" dirty="0"/>
              <a:t>vertex edit mode</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ko-KR" altLang="en-US" dirty="0"/>
              <a:t>마우스를 </a:t>
            </a:r>
            <a:r>
              <a:rPr kumimoji="1" lang="en" altLang="ko-KR" dirty="0"/>
              <a:t>dragging </a:t>
            </a:r>
            <a:r>
              <a:rPr kumimoji="1" lang="ko-KR" altLang="en-US" dirty="0"/>
              <a:t>하여 원하는 </a:t>
            </a:r>
            <a:r>
              <a:rPr kumimoji="1" lang="en" altLang="ko-KR" dirty="0"/>
              <a:t>vertex</a:t>
            </a:r>
            <a:r>
              <a:rPr kumimoji="1" lang="ko-KR" altLang="en-US" dirty="0"/>
              <a:t>들을 </a:t>
            </a:r>
            <a:r>
              <a:rPr kumimoji="1" lang="en" altLang="ko-KR" dirty="0"/>
              <a:t>select</a:t>
            </a:r>
            <a:r>
              <a:rPr kumimoji="1" lang="ko-KR" altLang="en-US" dirty="0"/>
              <a:t>할 수 있습니다</a:t>
            </a:r>
            <a:r>
              <a:rPr kumimoji="1" lang="en-US" altLang="ko-KR" dirty="0"/>
              <a:t>. </a:t>
            </a:r>
          </a:p>
          <a:p>
            <a:pPr marL="228600" indent="-228600">
              <a:buFont typeface="+mj-lt"/>
              <a:buAutoNum type="arabicPeriod"/>
            </a:pPr>
            <a:r>
              <a:rPr kumimoji="1" lang="ko-KR" altLang="en-US" dirty="0"/>
              <a:t>왼쪽 </a:t>
            </a:r>
            <a:r>
              <a:rPr kumimoji="1" lang="en" altLang="ko-KR" dirty="0"/>
              <a:t>side</a:t>
            </a:r>
            <a:r>
              <a:rPr kumimoji="1" lang="ko-KR" altLang="en-US" dirty="0"/>
              <a:t>의 </a:t>
            </a:r>
            <a:r>
              <a:rPr kumimoji="1" lang="en" altLang="ko-KR" dirty="0"/>
              <a:t>transformation button</a:t>
            </a:r>
            <a:r>
              <a:rPr kumimoji="1" lang="ko-KR" altLang="en-US" dirty="0"/>
              <a:t>들을 이용하여 </a:t>
            </a:r>
            <a:r>
              <a:rPr kumimoji="1" lang="en" altLang="ko-KR" dirty="0"/>
              <a:t>select</a:t>
            </a:r>
            <a:r>
              <a:rPr kumimoji="1" lang="ko-KR" altLang="en-US" dirty="0"/>
              <a:t>된 </a:t>
            </a:r>
            <a:r>
              <a:rPr kumimoji="1" lang="en" altLang="ko-KR" dirty="0"/>
              <a:t>vertex</a:t>
            </a:r>
            <a:r>
              <a:rPr kumimoji="1" lang="ko-KR" altLang="en-US" dirty="0"/>
              <a:t>들을 </a:t>
            </a:r>
            <a:r>
              <a:rPr kumimoji="1" lang="en" altLang="ko-KR" dirty="0"/>
              <a:t>translation, rotation, scaling </a:t>
            </a:r>
            <a:r>
              <a:rPr kumimoji="1" lang="ko-KR" altLang="en-US" dirty="0"/>
              <a:t>할 수 있습니다</a:t>
            </a:r>
            <a:r>
              <a:rPr kumimoji="1" lang="en-US" altLang="ko-KR" dirty="0"/>
              <a:t>. </a:t>
            </a:r>
          </a:p>
          <a:p>
            <a:endParaRPr kumimoji="1" lang="en-US" altLang="ko-KR" dirty="0"/>
          </a:p>
          <a:p>
            <a:pPr marL="228600" indent="-228600">
              <a:buFont typeface="+mj-lt"/>
              <a:buAutoNum type="arabicPeriod"/>
            </a:pPr>
            <a:r>
              <a:rPr kumimoji="1" lang="en" altLang="ko-KR" dirty="0"/>
              <a:t>So far we have been working in Blender's Object Mode, now let's move to Edit Mode to see an example of fine editing a mesh. </a:t>
            </a:r>
          </a:p>
          <a:p>
            <a:pPr marL="228600" indent="-228600">
              <a:buFont typeface="+mj-lt"/>
              <a:buAutoNum type="arabicPeriod"/>
            </a:pPr>
            <a:r>
              <a:rPr kumimoji="1" lang="en" altLang="ko-KR" dirty="0"/>
              <a:t>Change Object Mode to Edit Mode by opening the mode selection dropdown menu in the upper left corner. Next to the "Edit Mode" dropdown menu are three icon buttons, which represent the vertex, edge, and face selection modes respectively. </a:t>
            </a:r>
          </a:p>
          <a:p>
            <a:pPr marL="228600" indent="-228600">
              <a:buFont typeface="+mj-lt"/>
              <a:buAutoNum type="arabicPeriod"/>
            </a:pPr>
            <a:r>
              <a:rPr kumimoji="1" lang="en" altLang="ko-KR" dirty="0"/>
              <a:t>Press the first button on the left to select the vertex edit mode. </a:t>
            </a:r>
          </a:p>
          <a:p>
            <a:pPr marL="228600" indent="-228600">
              <a:buFont typeface="+mj-lt"/>
              <a:buAutoNum type="arabicPeriod"/>
            </a:pPr>
            <a:r>
              <a:rPr kumimoji="1" lang="en" altLang="ko-KR" dirty="0"/>
              <a:t>We can select the desired vertices by dragging the mouse. </a:t>
            </a:r>
          </a:p>
          <a:p>
            <a:pPr marL="228600" indent="-228600">
              <a:buFont typeface="+mj-lt"/>
              <a:buAutoNum type="arabicPeriod"/>
            </a:pPr>
            <a:r>
              <a:rPr kumimoji="1" lang="en" altLang="ko-KR" dirty="0"/>
              <a:t>Use the transformation buttons on the left side to translate, rotate, or scale the selected vertices.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18</a:t>
            </a:fld>
            <a:endParaRPr kumimoji="1" lang="ko-KR" altLang="en-US"/>
          </a:p>
        </p:txBody>
      </p:sp>
    </p:spTree>
    <p:extLst>
      <p:ext uri="{BB962C8B-B14F-4D97-AF65-F5344CB8AC3E}">
        <p14:creationId xmlns:p14="http://schemas.microsoft.com/office/powerpoint/2010/main" val="218767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이번에는 </a:t>
            </a:r>
            <a:r>
              <a:rPr kumimoji="1" lang="en" altLang="ko-KR" dirty="0"/>
              <a:t>Object</a:t>
            </a:r>
            <a:r>
              <a:rPr kumimoji="1" lang="ko-KR" altLang="en-US" dirty="0"/>
              <a:t>에 </a:t>
            </a:r>
            <a:r>
              <a:rPr kumimoji="1" lang="en" altLang="ko-KR" dirty="0"/>
              <a:t>texture</a:t>
            </a:r>
            <a:r>
              <a:rPr kumimoji="1" lang="ko-KR" altLang="en-US" dirty="0" err="1"/>
              <a:t>를</a:t>
            </a:r>
            <a:r>
              <a:rPr kumimoji="1" lang="ko-KR" altLang="en-US" dirty="0"/>
              <a:t> </a:t>
            </a:r>
            <a:r>
              <a:rPr kumimoji="1" lang="en" altLang="ko-KR" dirty="0"/>
              <a:t>mapping</a:t>
            </a:r>
            <a:r>
              <a:rPr kumimoji="1" lang="ko-KR" altLang="en-US" dirty="0"/>
              <a:t>하는 방법을 알아보겠습니다</a:t>
            </a:r>
            <a:r>
              <a:rPr kumimoji="1" lang="en-US" altLang="ko-KR" dirty="0"/>
              <a:t>. </a:t>
            </a:r>
          </a:p>
          <a:p>
            <a:pPr marL="228600" indent="-228600">
              <a:buFont typeface="+mj-lt"/>
              <a:buAutoNum type="arabicPeriod"/>
            </a:pPr>
            <a:r>
              <a:rPr kumimoji="1" lang="en-US" altLang="ko-KR" dirty="0"/>
              <a:t>3</a:t>
            </a:r>
            <a:r>
              <a:rPr kumimoji="1" lang="en" altLang="ko-KR" dirty="0"/>
              <a:t>D viewport</a:t>
            </a:r>
            <a:r>
              <a:rPr kumimoji="1" lang="ko-KR" altLang="en-US" dirty="0"/>
              <a:t>의 </a:t>
            </a:r>
            <a:r>
              <a:rPr kumimoji="1" lang="en" altLang="ko-KR" dirty="0"/>
              <a:t>top bar </a:t>
            </a:r>
            <a:r>
              <a:rPr kumimoji="1" lang="ko-KR" altLang="en-US" dirty="0"/>
              <a:t>에 있는 </a:t>
            </a:r>
            <a:r>
              <a:rPr kumimoji="1" lang="en" altLang="ko-KR" dirty="0"/>
              <a:t>workspace selection button</a:t>
            </a:r>
            <a:r>
              <a:rPr kumimoji="1" lang="ko-KR" altLang="en-US" dirty="0"/>
              <a:t>에서 “</a:t>
            </a:r>
            <a:r>
              <a:rPr kumimoji="1" lang="en" altLang="ko-KR" dirty="0"/>
              <a:t>Shading Workspace” </a:t>
            </a:r>
            <a:r>
              <a:rPr kumimoji="1" lang="ko-KR" altLang="en-US" dirty="0" err="1"/>
              <a:t>를</a:t>
            </a:r>
            <a:r>
              <a:rPr kumimoji="1" lang="ko-KR" altLang="en-US" dirty="0"/>
              <a:t> 선택합니다</a:t>
            </a:r>
            <a:r>
              <a:rPr kumimoji="1" lang="en-US" altLang="ko-KR" dirty="0"/>
              <a:t>. </a:t>
            </a:r>
          </a:p>
          <a:p>
            <a:pPr marL="228600" indent="-228600">
              <a:buFont typeface="+mj-lt"/>
              <a:buAutoNum type="arabicPeriod"/>
            </a:pPr>
            <a:r>
              <a:rPr kumimoji="1" lang="ko-KR" altLang="en-US" dirty="0"/>
              <a:t>왼쪽의 파일 브라우저에서 </a:t>
            </a:r>
            <a:r>
              <a:rPr kumimoji="1" lang="en" altLang="ko-KR" dirty="0"/>
              <a:t>disk</a:t>
            </a:r>
            <a:r>
              <a:rPr kumimoji="1" lang="ko-KR" altLang="en-US" dirty="0"/>
              <a:t>안에 저장된 이미지를 선택하여 </a:t>
            </a:r>
            <a:r>
              <a:rPr kumimoji="1" lang="ko-KR" altLang="en-US" dirty="0" err="1"/>
              <a:t>아랫</a:t>
            </a:r>
            <a:r>
              <a:rPr kumimoji="1" lang="en-US" altLang="ko-KR" dirty="0"/>
              <a:t> </a:t>
            </a:r>
            <a:r>
              <a:rPr kumimoji="1" lang="ko-KR" altLang="en-US" dirty="0"/>
              <a:t>쪽의 </a:t>
            </a:r>
            <a:r>
              <a:rPr kumimoji="1" lang="en" altLang="ko-KR" dirty="0"/>
              <a:t>shader editor</a:t>
            </a:r>
            <a:r>
              <a:rPr kumimoji="1" lang="ko-KR" altLang="en-US" dirty="0"/>
              <a:t>로 </a:t>
            </a:r>
            <a:r>
              <a:rPr kumimoji="1" lang="en" altLang="ko-KR" dirty="0"/>
              <a:t>dragging </a:t>
            </a:r>
            <a:r>
              <a:rPr kumimoji="1" lang="ko-KR" altLang="en-US" dirty="0"/>
              <a:t>합니다</a:t>
            </a:r>
            <a:r>
              <a:rPr kumimoji="1" lang="en-US" altLang="ko-KR" dirty="0"/>
              <a:t>. </a:t>
            </a:r>
            <a:r>
              <a:rPr kumimoji="1" lang="ko-KR" altLang="en-US" dirty="0"/>
              <a:t>예를 들면</a:t>
            </a:r>
            <a:r>
              <a:rPr kumimoji="1" lang="en-US" altLang="ko-KR" dirty="0"/>
              <a:t>, “</a:t>
            </a:r>
            <a:r>
              <a:rPr kumimoji="1" lang="en" altLang="ko-KR" dirty="0"/>
              <a:t>container.bmp" </a:t>
            </a:r>
            <a:r>
              <a:rPr kumimoji="1" lang="ko-KR" altLang="en-US" dirty="0"/>
              <a:t>라는 </a:t>
            </a:r>
            <a:r>
              <a:rPr kumimoji="1" lang="en" altLang="ko-KR" dirty="0"/>
              <a:t>texture image</a:t>
            </a:r>
            <a:r>
              <a:rPr kumimoji="1" lang="ko-KR" altLang="en-US" dirty="0" err="1"/>
              <a:t>를</a:t>
            </a:r>
            <a:r>
              <a:rPr kumimoji="1" lang="ko-KR" altLang="en-US" dirty="0"/>
              <a:t> </a:t>
            </a:r>
            <a:r>
              <a:rPr kumimoji="1" lang="en" altLang="ko-KR" dirty="0"/>
              <a:t>dragging </a:t>
            </a:r>
            <a:r>
              <a:rPr kumimoji="1" lang="ko-KR" altLang="en-US" dirty="0"/>
              <a:t>했을 때 “</a:t>
            </a:r>
            <a:r>
              <a:rPr kumimoji="1" lang="en" altLang="ko-KR" dirty="0"/>
              <a:t>container.bmp” </a:t>
            </a:r>
            <a:r>
              <a:rPr kumimoji="1" lang="ko-KR" altLang="en-US" dirty="0"/>
              <a:t>라는 </a:t>
            </a:r>
            <a:r>
              <a:rPr kumimoji="1" lang="en" altLang="ko-KR" dirty="0"/>
              <a:t>image node</a:t>
            </a:r>
            <a:r>
              <a:rPr kumimoji="1" lang="ko-KR" altLang="en-US" dirty="0"/>
              <a:t>가 생긴 것을 알 수 있습니다</a:t>
            </a:r>
            <a:r>
              <a:rPr kumimoji="1" lang="en-US" altLang="ko-KR" dirty="0"/>
              <a:t>. </a:t>
            </a:r>
          </a:p>
          <a:p>
            <a:pPr marL="228600" indent="-228600">
              <a:buFont typeface="+mj-lt"/>
              <a:buAutoNum type="arabicPeriod"/>
            </a:pPr>
            <a:r>
              <a:rPr kumimoji="1" lang="en" altLang="ko-KR" dirty="0"/>
              <a:t>Mouse</a:t>
            </a:r>
            <a:r>
              <a:rPr kumimoji="1" lang="ko-KR" altLang="en-US" dirty="0" err="1"/>
              <a:t>를</a:t>
            </a:r>
            <a:r>
              <a:rPr kumimoji="1" lang="ko-KR" altLang="en-US" dirty="0"/>
              <a:t> 사용하여 </a:t>
            </a:r>
            <a:r>
              <a:rPr kumimoji="1" lang="en" altLang="ko-KR" dirty="0"/>
              <a:t>image node</a:t>
            </a:r>
            <a:r>
              <a:rPr kumimoji="1" lang="ko-KR" altLang="en-US" dirty="0"/>
              <a:t>의 </a:t>
            </a:r>
            <a:r>
              <a:rPr kumimoji="1" lang="en" altLang="ko-KR" dirty="0"/>
              <a:t>color output</a:t>
            </a:r>
            <a:r>
              <a:rPr kumimoji="1" lang="ko-KR" altLang="en-US" dirty="0"/>
              <a:t>을 </a:t>
            </a:r>
            <a:r>
              <a:rPr kumimoji="1" lang="en" altLang="ko-KR" dirty="0"/>
              <a:t>rendering node</a:t>
            </a:r>
            <a:r>
              <a:rPr kumimoji="1" lang="ko-KR" altLang="en-US" dirty="0"/>
              <a:t>인 “</a:t>
            </a:r>
            <a:r>
              <a:rPr kumimoji="1" lang="en" altLang="ko-KR" dirty="0"/>
              <a:t>Principled BSDF” node</a:t>
            </a:r>
            <a:r>
              <a:rPr kumimoji="1" lang="ko-KR" altLang="en-US" dirty="0"/>
              <a:t>의 </a:t>
            </a:r>
            <a:r>
              <a:rPr kumimoji="1" lang="en" altLang="ko-KR" dirty="0"/>
              <a:t>Base color input</a:t>
            </a:r>
            <a:r>
              <a:rPr kumimoji="1" lang="ko-KR" altLang="en-US" dirty="0" err="1"/>
              <a:t>으로</a:t>
            </a:r>
            <a:r>
              <a:rPr kumimoji="1" lang="ko-KR" altLang="en-US" dirty="0"/>
              <a:t> 연결합니다</a:t>
            </a:r>
            <a:r>
              <a:rPr kumimoji="1" lang="en-US" altLang="ko-KR" dirty="0"/>
              <a:t>. </a:t>
            </a:r>
          </a:p>
          <a:p>
            <a:pPr marL="228600" indent="-228600">
              <a:buFont typeface="+mj-lt"/>
              <a:buAutoNum type="arabicPeriod"/>
            </a:pPr>
            <a:r>
              <a:rPr kumimoji="1" lang="en" altLang="ko-KR" dirty="0"/>
              <a:t>Shading option</a:t>
            </a:r>
            <a:r>
              <a:rPr kumimoji="1" lang="ko-KR" altLang="en-US" dirty="0"/>
              <a:t>에서 </a:t>
            </a:r>
            <a:r>
              <a:rPr kumimoji="1" lang="en" altLang="ko-KR" dirty="0"/>
              <a:t>material preview </a:t>
            </a:r>
            <a:r>
              <a:rPr kumimoji="1" lang="ko-KR" altLang="en-US" dirty="0"/>
              <a:t>또는 </a:t>
            </a:r>
            <a:r>
              <a:rPr kumimoji="1" lang="en" altLang="ko-KR" dirty="0"/>
              <a:t>render view</a:t>
            </a:r>
            <a:r>
              <a:rPr kumimoji="1" lang="ko-KR" altLang="en-US" dirty="0" err="1"/>
              <a:t>를</a:t>
            </a:r>
            <a:r>
              <a:rPr kumimoji="1" lang="ko-KR" altLang="en-US" dirty="0"/>
              <a:t> 선택하면 </a:t>
            </a:r>
            <a:r>
              <a:rPr kumimoji="1" lang="en" altLang="ko-KR" dirty="0"/>
              <a:t>object</a:t>
            </a:r>
            <a:r>
              <a:rPr kumimoji="1" lang="ko-KR" altLang="en-US" dirty="0"/>
              <a:t>가 </a:t>
            </a:r>
            <a:r>
              <a:rPr kumimoji="1" lang="en" altLang="ko-KR" dirty="0"/>
              <a:t>texture mapping </a:t>
            </a:r>
            <a:r>
              <a:rPr kumimoji="1" lang="ko-KR" altLang="en-US" dirty="0"/>
              <a:t>된 것을 볼 수 있습니다</a:t>
            </a:r>
            <a:r>
              <a:rPr kumimoji="1" lang="en-US" altLang="ko-KR" dirty="0"/>
              <a:t>. </a:t>
            </a:r>
          </a:p>
          <a:p>
            <a:pPr marL="0" indent="0">
              <a:buFont typeface="+mj-lt"/>
              <a:buNone/>
            </a:pPr>
            <a:endParaRPr kumimoji="1" lang="en-US" altLang="ko-KR" dirty="0"/>
          </a:p>
          <a:p>
            <a:pPr marL="228600" indent="-228600">
              <a:buFont typeface="+mj-lt"/>
              <a:buAutoNum type="arabicPeriod"/>
            </a:pPr>
            <a:r>
              <a:rPr kumimoji="1" lang="en" altLang="ko-KR" dirty="0"/>
              <a:t>This time, we will learn how to map a texture to an Object. </a:t>
            </a:r>
          </a:p>
          <a:p>
            <a:pPr marL="228600" indent="-228600">
              <a:buFont typeface="+mj-lt"/>
              <a:buAutoNum type="arabicPeriod"/>
            </a:pPr>
            <a:r>
              <a:rPr kumimoji="1" lang="en" altLang="ko-KR" dirty="0"/>
              <a:t>Select the "Shading Workspace" from the workspace selection button in the top bar of the 3D viewport. </a:t>
            </a:r>
          </a:p>
          <a:p>
            <a:pPr marL="228600" indent="-228600">
              <a:buFont typeface="+mj-lt"/>
              <a:buAutoNum type="arabicPeriod"/>
            </a:pPr>
            <a:r>
              <a:rPr kumimoji="1" lang="en" altLang="ko-KR" dirty="0"/>
              <a:t>Select an image stored on disk from the file browser on the left and drag it to the shader editor at the bottom. For example, when dragging the texture image named "container.bmp", we can see that an image node named "container.bmp" is created. </a:t>
            </a:r>
          </a:p>
          <a:p>
            <a:pPr marL="228600" indent="-228600">
              <a:buFont typeface="+mj-lt"/>
              <a:buAutoNum type="arabicPeriod"/>
            </a:pPr>
            <a:r>
              <a:rPr kumimoji="1" lang="en" altLang="ko-KR" dirty="0"/>
              <a:t>Use the mouse to connect the color output of the image node to the Base color input of the "Principled BSDF" node, which is the rendering node. </a:t>
            </a:r>
          </a:p>
          <a:p>
            <a:pPr marL="228600" indent="-228600">
              <a:buFont typeface="+mj-lt"/>
              <a:buAutoNum type="arabicPeriod"/>
            </a:pPr>
            <a:r>
              <a:rPr kumimoji="1" lang="en" altLang="ko-KR" dirty="0"/>
              <a:t>If we select material preview or render view in the Shading option, we can see that the object is texture mapped. </a:t>
            </a:r>
          </a:p>
          <a:p>
            <a:pPr marL="0" indent="0">
              <a:buFont typeface="+mj-lt"/>
              <a:buNone/>
            </a:pPr>
            <a:endParaRPr kumimoji="1" lang="en" altLang="ko-KR" dirty="0"/>
          </a:p>
          <a:p>
            <a:pPr marL="0" indent="0">
              <a:buFont typeface="+mj-lt"/>
              <a:buNone/>
            </a:pP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19</a:t>
            </a:fld>
            <a:endParaRPr kumimoji="1" lang="ko-KR" altLang="en-US"/>
          </a:p>
        </p:txBody>
      </p:sp>
    </p:spTree>
    <p:extLst>
      <p:ext uri="{BB962C8B-B14F-4D97-AF65-F5344CB8AC3E}">
        <p14:creationId xmlns:p14="http://schemas.microsoft.com/office/powerpoint/2010/main" val="84597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Blender</a:t>
            </a:r>
            <a:r>
              <a:rPr kumimoji="1" lang="ko-KR" altLang="en-US" dirty="0"/>
              <a:t>는 렌더링</a:t>
            </a:r>
            <a:r>
              <a:rPr kumimoji="1" lang="en-US" altLang="ko-KR" dirty="0"/>
              <a:t>, </a:t>
            </a:r>
            <a:r>
              <a:rPr kumimoji="1" lang="ko-KR" altLang="en-US" dirty="0"/>
              <a:t>모델링</a:t>
            </a:r>
            <a:r>
              <a:rPr kumimoji="1" lang="en-US" altLang="ko-KR" dirty="0"/>
              <a:t>, </a:t>
            </a:r>
            <a:r>
              <a:rPr kumimoji="1" lang="ko-KR" altLang="en-US" dirty="0"/>
              <a:t>조각기법</a:t>
            </a:r>
            <a:r>
              <a:rPr kumimoji="1" lang="en-US" altLang="ko-KR" dirty="0"/>
              <a:t>, </a:t>
            </a:r>
            <a:r>
              <a:rPr kumimoji="1" lang="ko-KR" altLang="en-US" dirty="0"/>
              <a:t>애니메이션과 </a:t>
            </a:r>
            <a:r>
              <a:rPr kumimoji="1" lang="ko-KR" altLang="en-US" dirty="0" err="1"/>
              <a:t>리깅</a:t>
            </a:r>
            <a:r>
              <a:rPr kumimoji="1" lang="en-US" altLang="ko-KR" dirty="0"/>
              <a:t>, </a:t>
            </a:r>
            <a:r>
              <a:rPr kumimoji="1" lang="ko-KR" altLang="en-US" dirty="0"/>
              <a:t>드로잉</a:t>
            </a:r>
            <a:r>
              <a:rPr kumimoji="1" lang="en-US" altLang="ko-KR" dirty="0"/>
              <a:t>, </a:t>
            </a:r>
            <a:r>
              <a:rPr kumimoji="1" lang="en" altLang="ko-KR" dirty="0"/>
              <a:t>VFX, </a:t>
            </a:r>
            <a:r>
              <a:rPr kumimoji="1" lang="ko-KR" altLang="en-US" dirty="0"/>
              <a:t>시뮬레이션</a:t>
            </a:r>
            <a:r>
              <a:rPr kumimoji="1" lang="en-US" altLang="ko-KR" dirty="0"/>
              <a:t>, </a:t>
            </a:r>
            <a:r>
              <a:rPr kumimoji="1" lang="ko-KR" altLang="en-US" dirty="0"/>
              <a:t>제작 과정 파이프라인</a:t>
            </a:r>
            <a:r>
              <a:rPr kumimoji="1" lang="en-US" altLang="ko-KR" dirty="0"/>
              <a:t>, </a:t>
            </a:r>
            <a:r>
              <a:rPr kumimoji="1" lang="ko-KR" altLang="en-US" dirty="0"/>
              <a:t>비디오 편집</a:t>
            </a:r>
            <a:r>
              <a:rPr kumimoji="1" lang="en-US" altLang="ko-KR" dirty="0"/>
              <a:t>, </a:t>
            </a:r>
            <a:r>
              <a:rPr kumimoji="1" lang="ko-KR" altLang="en-US" dirty="0" err="1"/>
              <a:t>스크립팅</a:t>
            </a:r>
            <a:r>
              <a:rPr kumimoji="1" lang="ko-KR" altLang="en-US" dirty="0"/>
              <a:t> 등을 위한 통합 그래픽 소프트웨어 입니다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Blender</a:t>
            </a:r>
            <a:r>
              <a:rPr kumimoji="1" lang="ko-KR" altLang="en-US" dirty="0"/>
              <a:t>는 전문가와 초보자들이 모두 사용할 수 있습니다</a:t>
            </a:r>
            <a:r>
              <a:rPr kumimoji="1" lang="en-US" altLang="ko-KR" dirty="0"/>
              <a:t>.</a:t>
            </a:r>
            <a:r>
              <a:rPr kumimoji="1" lang="ko-KR" altLang="en-US" dirty="0"/>
              <a:t> </a:t>
            </a:r>
          </a:p>
          <a:p>
            <a:pPr marL="228600" indent="-228600">
              <a:buFont typeface="+mj-lt"/>
              <a:buAutoNum type="arabicPeriod"/>
            </a:pPr>
            <a:r>
              <a:rPr kumimoji="1" lang="en-US" altLang="ko-KR" dirty="0"/>
              <a:t>Blender</a:t>
            </a:r>
            <a:r>
              <a:rPr kumimoji="1" lang="ko-KR" altLang="en-US" dirty="0"/>
              <a:t>는 게임 개발</a:t>
            </a:r>
            <a:r>
              <a:rPr kumimoji="1" lang="en-US" altLang="ko-KR" dirty="0"/>
              <a:t>, </a:t>
            </a:r>
            <a:r>
              <a:rPr kumimoji="1" lang="ko-KR" altLang="en-US" dirty="0"/>
              <a:t>영화 제작</a:t>
            </a:r>
            <a:r>
              <a:rPr kumimoji="1" lang="en-US" altLang="ko-KR" dirty="0"/>
              <a:t>, </a:t>
            </a:r>
            <a:r>
              <a:rPr kumimoji="1" lang="ko-KR" altLang="en-US" dirty="0"/>
              <a:t>시각 효과</a:t>
            </a:r>
            <a:r>
              <a:rPr kumimoji="1" lang="en-US" altLang="ko-KR" dirty="0"/>
              <a:t>(</a:t>
            </a:r>
            <a:r>
              <a:rPr kumimoji="1" lang="en" altLang="ko-KR" dirty="0"/>
              <a:t>FX), 3D </a:t>
            </a:r>
            <a:r>
              <a:rPr kumimoji="1" lang="ko-KR" altLang="en-US" dirty="0"/>
              <a:t>프린팅 등에 사용되고 있습니다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Windows, MacOS, Linux</a:t>
            </a:r>
            <a:r>
              <a:rPr kumimoji="1" lang="ko-KR" altLang="en-US" dirty="0"/>
              <a:t> 등에 인스톨하여 사용 가능합니다</a:t>
            </a:r>
            <a:r>
              <a:rPr kumimoji="1" lang="en-US" altLang="ko-KR" dirty="0"/>
              <a:t>.</a:t>
            </a:r>
            <a:r>
              <a:rPr kumimoji="1" lang="ko-KR" altLang="en-US" dirty="0"/>
              <a:t> </a:t>
            </a:r>
          </a:p>
          <a:p>
            <a:pPr marL="228600" indent="-228600">
              <a:buFont typeface="+mj-lt"/>
              <a:buAutoNum type="arabicPeriod"/>
            </a:pPr>
            <a:r>
              <a:rPr kumimoji="1" lang="en-US" altLang="ko-KR" dirty="0"/>
              <a:t>GNU </a:t>
            </a:r>
            <a:r>
              <a:rPr kumimoji="1" lang="ko-KR" altLang="en-US" dirty="0"/>
              <a:t>라이선스를 가진 무료 소프트웨어로서</a:t>
            </a:r>
            <a:r>
              <a:rPr kumimoji="1" lang="en-US" altLang="ko-KR" dirty="0"/>
              <a:t>,</a:t>
            </a:r>
            <a:r>
              <a:rPr kumimoji="1" lang="ko-KR" altLang="en-US" dirty="0"/>
              <a:t> 비용 없이 사용</a:t>
            </a:r>
            <a:r>
              <a:rPr kumimoji="1" lang="en-US" altLang="ko-KR" dirty="0"/>
              <a:t>, </a:t>
            </a:r>
            <a:r>
              <a:rPr kumimoji="1" lang="ko-KR" altLang="en-US" dirty="0"/>
              <a:t>수정</a:t>
            </a:r>
            <a:r>
              <a:rPr kumimoji="1" lang="en-US" altLang="ko-KR" dirty="0"/>
              <a:t>, </a:t>
            </a:r>
            <a:r>
              <a:rPr kumimoji="1" lang="ko-KR" altLang="en-US" dirty="0"/>
              <a:t>배포가 가능합니다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대규모 개발자</a:t>
            </a:r>
            <a:r>
              <a:rPr kumimoji="1" lang="en-US" altLang="ko-KR" dirty="0"/>
              <a:t>/</a:t>
            </a:r>
            <a:r>
              <a:rPr kumimoji="1" lang="ko-KR" altLang="en-US" dirty="0"/>
              <a:t>사용자 커뮤니티가 존재하며</a:t>
            </a:r>
            <a:r>
              <a:rPr kumimoji="1" lang="en-US" altLang="ko-KR" dirty="0"/>
              <a:t>, </a:t>
            </a:r>
            <a:r>
              <a:rPr kumimoji="1" lang="ko-KR" altLang="en-US" dirty="0"/>
              <a:t>신기술들이 매우 빠르게 </a:t>
            </a:r>
            <a:r>
              <a:rPr kumimoji="1" lang="en-US" altLang="ko-KR" dirty="0"/>
              <a:t>plug-in </a:t>
            </a:r>
            <a:r>
              <a:rPr kumimoji="1" lang="ko-KR" altLang="en-US" dirty="0"/>
              <a:t>형태로 구현되고</a:t>
            </a:r>
            <a:r>
              <a:rPr kumimoji="1" lang="en-US" altLang="ko-KR" dirty="0"/>
              <a:t>,</a:t>
            </a:r>
            <a:r>
              <a:rPr kumimoji="1" lang="ko-KR" altLang="en-US" dirty="0"/>
              <a:t> 다양한 무료 콘텐츠와 리소스가 제공된다는 강점이 있습니다</a:t>
            </a:r>
            <a:r>
              <a:rPr kumimoji="1" lang="en-US" altLang="ko-KR" dirty="0"/>
              <a:t>.</a:t>
            </a:r>
            <a:r>
              <a:rPr kumimoji="1" lang="ko-KR" altLang="en-US" dirty="0"/>
              <a:t> </a:t>
            </a:r>
            <a:endParaRPr kumimoji="1" lang="en-US" altLang="ko-KR" dirty="0"/>
          </a:p>
          <a:p>
            <a:pPr marL="0" indent="0">
              <a:buFont typeface="+mj-lt"/>
              <a:buNone/>
            </a:pPr>
            <a:endParaRPr kumimoji="1" lang="en-US" altLang="ko-KR" dirty="0"/>
          </a:p>
          <a:p>
            <a:pPr marL="228600" indent="-228600">
              <a:buFont typeface="+mj-lt"/>
              <a:buAutoNum type="arabicPeriod"/>
            </a:pPr>
            <a:r>
              <a:rPr kumimoji="1" lang="en-US" altLang="ko-KR" dirty="0"/>
              <a:t>Blender is an integrated graphics software for rendering, modeling, sculpting, animation and rigging, drawing, VFX, simulation, pipelining, video editing, scripting, and more. </a:t>
            </a:r>
          </a:p>
          <a:p>
            <a:pPr marL="228600" indent="-228600">
              <a:buFont typeface="+mj-lt"/>
              <a:buAutoNum type="arabicPeriod"/>
            </a:pPr>
            <a:r>
              <a:rPr kumimoji="1" lang="en-US" altLang="ko-KR" dirty="0"/>
              <a:t>Blender can be used by professionals and beginners alike. </a:t>
            </a:r>
          </a:p>
          <a:p>
            <a:pPr marL="228600" indent="-228600">
              <a:buFont typeface="+mj-lt"/>
              <a:buAutoNum type="arabicPeriod"/>
            </a:pPr>
            <a:r>
              <a:rPr kumimoji="1" lang="en-US" altLang="ko-KR" dirty="0"/>
              <a:t>Blender is used in game development, filmmaking, visual effects (FX), 3D printing, and more. </a:t>
            </a:r>
          </a:p>
          <a:p>
            <a:pPr marL="228600" indent="-228600">
              <a:buFont typeface="+mj-lt"/>
              <a:buAutoNum type="arabicPeriod"/>
            </a:pPr>
            <a:r>
              <a:rPr kumimoji="1" lang="en-US" altLang="ko-KR" dirty="0"/>
              <a:t>It can be installed and used on Windows, MacOS, Linux, and more. </a:t>
            </a:r>
          </a:p>
          <a:p>
            <a:pPr marL="228600" indent="-228600">
              <a:buFont typeface="+mj-lt"/>
              <a:buAutoNum type="arabicPeriod"/>
            </a:pPr>
            <a:r>
              <a:rPr kumimoji="1" lang="en-US" altLang="ko-KR" dirty="0"/>
              <a:t>It's free software with a GNU license, meaning we can use, modify, and distribute it without paying. </a:t>
            </a:r>
          </a:p>
          <a:p>
            <a:pPr marL="228600" indent="-228600">
              <a:buFont typeface="+mj-lt"/>
              <a:buAutoNum type="arabicPeriod"/>
            </a:pPr>
            <a:r>
              <a:rPr kumimoji="1" lang="en-US" altLang="ko-KR" dirty="0"/>
              <a:t>It has a large developer/user community, new technologies are implemented as plug-ins very quickly, and there is a wealth of free content and resources available.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a:t>
            </a:fld>
            <a:endParaRPr kumimoji="1" lang="ko-KR" altLang="en-US"/>
          </a:p>
        </p:txBody>
      </p:sp>
    </p:spTree>
    <p:extLst>
      <p:ext uri="{BB962C8B-B14F-4D97-AF65-F5344CB8AC3E}">
        <p14:creationId xmlns:p14="http://schemas.microsoft.com/office/powerpoint/2010/main" val="1002523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Shader editor</a:t>
            </a:r>
            <a:r>
              <a:rPr kumimoji="1" lang="ko-KR" altLang="en-US" dirty="0"/>
              <a:t>의 메뉴에서 </a:t>
            </a:r>
            <a:r>
              <a:rPr kumimoji="1" lang="en-US" altLang="ko-KR" dirty="0"/>
              <a:t>"</a:t>
            </a:r>
            <a:r>
              <a:rPr kumimoji="1" lang="en" altLang="ko-KR" dirty="0"/>
              <a:t>Add &gt; Input &gt; Texture Coordinates" </a:t>
            </a:r>
            <a:r>
              <a:rPr kumimoji="1" lang="ko-KR" altLang="en-US" dirty="0" err="1"/>
              <a:t>를</a:t>
            </a:r>
            <a:r>
              <a:rPr kumimoji="1" lang="ko-KR" altLang="en-US" dirty="0"/>
              <a:t> 선택하여 “</a:t>
            </a:r>
            <a:r>
              <a:rPr kumimoji="1" lang="en" altLang="ko-KR" dirty="0"/>
              <a:t>Texture Coordinates” node</a:t>
            </a:r>
            <a:r>
              <a:rPr kumimoji="1" lang="ko-KR" altLang="en-US" dirty="0" err="1"/>
              <a:t>를</a:t>
            </a:r>
            <a:r>
              <a:rPr kumimoji="1" lang="ko-KR" altLang="en-US" dirty="0"/>
              <a:t> 추가합니다</a:t>
            </a:r>
            <a:r>
              <a:rPr kumimoji="1" lang="en-US" altLang="ko-KR" dirty="0"/>
              <a:t>. </a:t>
            </a:r>
          </a:p>
          <a:p>
            <a:pPr marL="228600" indent="-228600">
              <a:buFont typeface="+mj-lt"/>
              <a:buAutoNum type="arabicPeriod"/>
            </a:pPr>
            <a:r>
              <a:rPr kumimoji="1" lang="en-US" altLang="ko-KR" dirty="0"/>
              <a:t>“</a:t>
            </a:r>
            <a:r>
              <a:rPr kumimoji="1" lang="en" altLang="ko-KR" dirty="0"/>
              <a:t>Add &gt; Vector &gt; Mapping” </a:t>
            </a:r>
            <a:r>
              <a:rPr kumimoji="1" lang="ko-KR" altLang="en-US" dirty="0"/>
              <a:t>을 선택하여 “</a:t>
            </a:r>
            <a:r>
              <a:rPr kumimoji="1" lang="en" altLang="ko-KR" dirty="0"/>
              <a:t>Mapping” node</a:t>
            </a:r>
            <a:r>
              <a:rPr kumimoji="1" lang="ko-KR" altLang="en-US" dirty="0" err="1"/>
              <a:t>를</a:t>
            </a:r>
            <a:r>
              <a:rPr kumimoji="1" lang="ko-KR" altLang="en-US" dirty="0"/>
              <a:t> 추가합니다</a:t>
            </a:r>
            <a:r>
              <a:rPr kumimoji="1" lang="en-US" altLang="ko-KR" dirty="0"/>
              <a:t>. </a:t>
            </a:r>
          </a:p>
          <a:p>
            <a:pPr marL="228600" indent="-228600">
              <a:buFont typeface="+mj-lt"/>
              <a:buAutoNum type="arabicPeriod"/>
            </a:pPr>
            <a:r>
              <a:rPr kumimoji="1" lang="en" altLang="ko-KR" dirty="0"/>
              <a:t>Texture Coordinates node</a:t>
            </a:r>
            <a:r>
              <a:rPr kumimoji="1" lang="ko-KR" altLang="en-US" dirty="0"/>
              <a:t>의 </a:t>
            </a:r>
            <a:r>
              <a:rPr kumimoji="1" lang="en" altLang="ko-KR" dirty="0"/>
              <a:t>output “UV” </a:t>
            </a:r>
            <a:r>
              <a:rPr kumimoji="1" lang="ko-KR" altLang="en-US" dirty="0" err="1"/>
              <a:t>를</a:t>
            </a:r>
            <a:r>
              <a:rPr kumimoji="1" lang="ko-KR" altLang="en-US" dirty="0"/>
              <a:t> </a:t>
            </a:r>
            <a:r>
              <a:rPr kumimoji="1" lang="en" altLang="ko-KR" dirty="0"/>
              <a:t>Mapping</a:t>
            </a:r>
            <a:r>
              <a:rPr kumimoji="1" lang="ko-KR" altLang="en-US" dirty="0"/>
              <a:t>의 </a:t>
            </a:r>
            <a:r>
              <a:rPr kumimoji="1" lang="en" altLang="ko-KR" dirty="0"/>
              <a:t>input “Vector” </a:t>
            </a:r>
            <a:r>
              <a:rPr kumimoji="1" lang="ko-KR" altLang="en-US" dirty="0"/>
              <a:t>로</a:t>
            </a:r>
            <a:r>
              <a:rPr kumimoji="1" lang="en-US" altLang="ko-KR" dirty="0"/>
              <a:t>, </a:t>
            </a:r>
            <a:r>
              <a:rPr kumimoji="1" lang="en" altLang="ko-KR" dirty="0"/>
              <a:t>Mapping</a:t>
            </a:r>
            <a:r>
              <a:rPr kumimoji="1" lang="ko-KR" altLang="en-US" dirty="0"/>
              <a:t>의 </a:t>
            </a:r>
            <a:r>
              <a:rPr kumimoji="1" lang="en" altLang="ko-KR" dirty="0"/>
              <a:t>output “Vector” </a:t>
            </a:r>
            <a:r>
              <a:rPr kumimoji="1" lang="ko-KR" altLang="en-US" dirty="0" err="1"/>
              <a:t>를</a:t>
            </a:r>
            <a:r>
              <a:rPr kumimoji="1" lang="ko-KR" altLang="en-US" dirty="0"/>
              <a:t> </a:t>
            </a:r>
            <a:r>
              <a:rPr kumimoji="1" lang="en" altLang="ko-KR" dirty="0"/>
              <a:t>image node (</a:t>
            </a:r>
            <a:r>
              <a:rPr kumimoji="1" lang="ko-KR" altLang="en-US" dirty="0"/>
              <a:t>예</a:t>
            </a:r>
            <a:r>
              <a:rPr kumimoji="1" lang="en-US" altLang="ko-KR" dirty="0"/>
              <a:t>: </a:t>
            </a:r>
            <a:r>
              <a:rPr kumimoji="1" lang="en" altLang="ko-KR" dirty="0"/>
              <a:t>container.bmp) </a:t>
            </a:r>
            <a:r>
              <a:rPr kumimoji="1" lang="ko-KR" altLang="en-US" dirty="0"/>
              <a:t>의 </a:t>
            </a:r>
            <a:r>
              <a:rPr kumimoji="1" lang="en" altLang="ko-KR" dirty="0"/>
              <a:t>input “Vector” </a:t>
            </a:r>
            <a:r>
              <a:rPr kumimoji="1" lang="ko-KR" altLang="en-US" dirty="0"/>
              <a:t>로 연결합니다</a:t>
            </a:r>
            <a:r>
              <a:rPr kumimoji="1" lang="en-US" altLang="ko-KR" dirty="0"/>
              <a:t>. </a:t>
            </a:r>
          </a:p>
          <a:p>
            <a:endParaRPr kumimoji="1" lang="en-US" altLang="ko-KR" dirty="0"/>
          </a:p>
          <a:p>
            <a:pPr marL="228600" indent="-228600">
              <a:buFont typeface="+mj-lt"/>
              <a:buAutoNum type="arabicPeriod"/>
            </a:pPr>
            <a:r>
              <a:rPr kumimoji="1" lang="en" altLang="ko-KR" dirty="0"/>
              <a:t>In the Shader editor, add a "Texture Coordinates" node by selecting "Add &gt; Input &gt; Texture Coordinates" from the menu. </a:t>
            </a:r>
          </a:p>
          <a:p>
            <a:pPr marL="228600" indent="-228600">
              <a:buFont typeface="+mj-lt"/>
              <a:buAutoNum type="arabicPeriod"/>
            </a:pPr>
            <a:r>
              <a:rPr kumimoji="1" lang="en" altLang="ko-KR" dirty="0"/>
              <a:t>Select "Add &gt; Vector &gt; Mapping" to add a "Mapping" node. </a:t>
            </a:r>
          </a:p>
          <a:p>
            <a:pPr marL="228600" indent="-228600">
              <a:buFont typeface="+mj-lt"/>
              <a:buAutoNum type="arabicPeriod"/>
            </a:pPr>
            <a:r>
              <a:rPr kumimoji="1" lang="en" altLang="ko-KR" dirty="0"/>
              <a:t>Connect the output "UV" of the Texture Coordinates node to the input "Vector" of the Mapping and the output "Vector" of the Mapping to the input "Vector" of the image node (e.g. container.bmp).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20</a:t>
            </a:fld>
            <a:endParaRPr kumimoji="1" lang="ko-KR" altLang="en-US"/>
          </a:p>
        </p:txBody>
      </p:sp>
    </p:spTree>
    <p:extLst>
      <p:ext uri="{BB962C8B-B14F-4D97-AF65-F5344CB8AC3E}">
        <p14:creationId xmlns:p14="http://schemas.microsoft.com/office/powerpoint/2010/main" val="2143924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3D viewport</a:t>
            </a:r>
            <a:r>
              <a:rPr kumimoji="1" lang="ko-KR" altLang="en-US" dirty="0"/>
              <a:t>에서 </a:t>
            </a:r>
            <a:r>
              <a:rPr kumimoji="1" lang="en" altLang="ko-KR" dirty="0"/>
              <a:t>editing mode</a:t>
            </a:r>
            <a:r>
              <a:rPr kumimoji="1" lang="ko-KR" altLang="en-US" dirty="0"/>
              <a:t>로 </a:t>
            </a:r>
            <a:r>
              <a:rPr kumimoji="1" lang="ko-KR" altLang="en-US" dirty="0" err="1"/>
              <a:t>가기위해</a:t>
            </a:r>
            <a:r>
              <a:rPr kumimoji="1" lang="ko-KR" altLang="en-US" dirty="0"/>
              <a:t> ‘</a:t>
            </a:r>
            <a:r>
              <a:rPr kumimoji="1" lang="en" altLang="ko-KR" dirty="0"/>
              <a:t>tab’ key</a:t>
            </a:r>
            <a:r>
              <a:rPr kumimoji="1" lang="ko-KR" altLang="en-US" dirty="0" err="1"/>
              <a:t>를</a:t>
            </a:r>
            <a:r>
              <a:rPr kumimoji="1" lang="ko-KR" altLang="en-US" dirty="0"/>
              <a:t> 칩니다</a:t>
            </a:r>
            <a:r>
              <a:rPr kumimoji="1" lang="en-US" altLang="ko-KR" dirty="0"/>
              <a:t>. </a:t>
            </a:r>
          </a:p>
          <a:p>
            <a:pPr marL="228600" indent="-228600">
              <a:buFont typeface="+mj-lt"/>
              <a:buAutoNum type="arabicPeriod"/>
            </a:pPr>
            <a:r>
              <a:rPr kumimoji="1" lang="en-US" altLang="ko-KR" dirty="0"/>
              <a:t>‘</a:t>
            </a:r>
            <a:r>
              <a:rPr kumimoji="1" lang="en" altLang="ko-KR" dirty="0"/>
              <a:t>u’ key</a:t>
            </a:r>
            <a:r>
              <a:rPr kumimoji="1" lang="ko-KR" altLang="en-US" dirty="0" err="1"/>
              <a:t>를</a:t>
            </a:r>
            <a:r>
              <a:rPr kumimoji="1" lang="ko-KR" altLang="en-US" dirty="0"/>
              <a:t> 쳐서 </a:t>
            </a:r>
            <a:r>
              <a:rPr kumimoji="1" lang="en" altLang="ko-KR" dirty="0"/>
              <a:t>unwrap menu</a:t>
            </a:r>
            <a:r>
              <a:rPr kumimoji="1" lang="ko-KR" altLang="en-US" dirty="0" err="1"/>
              <a:t>를</a:t>
            </a:r>
            <a:r>
              <a:rPr kumimoji="1" lang="ko-KR" altLang="en-US" dirty="0"/>
              <a:t> </a:t>
            </a:r>
            <a:r>
              <a:rPr kumimoji="1" lang="en" altLang="ko-KR" dirty="0"/>
              <a:t>popup </a:t>
            </a:r>
            <a:r>
              <a:rPr kumimoji="1" lang="ko-KR" altLang="en-US" dirty="0"/>
              <a:t>한 후</a:t>
            </a:r>
            <a:r>
              <a:rPr kumimoji="1" lang="en-US" altLang="ko-KR" dirty="0"/>
              <a:t>, </a:t>
            </a:r>
          </a:p>
          <a:p>
            <a:pPr marL="228600" indent="-228600">
              <a:buFont typeface="+mj-lt"/>
              <a:buAutoNum type="arabicPeriod"/>
            </a:pPr>
            <a:r>
              <a:rPr kumimoji="1" lang="en-US" altLang="ko-KR" dirty="0"/>
              <a:t>‘</a:t>
            </a:r>
            <a:r>
              <a:rPr kumimoji="1" lang="en" altLang="ko-KR" dirty="0"/>
              <a:t>unwrap’ </a:t>
            </a:r>
            <a:r>
              <a:rPr kumimoji="1" lang="ko-KR" altLang="en-US" dirty="0"/>
              <a:t>을 선택합니다</a:t>
            </a:r>
            <a:r>
              <a:rPr kumimoji="1" lang="en-US" altLang="ko-KR" dirty="0"/>
              <a:t>. </a:t>
            </a:r>
          </a:p>
          <a:p>
            <a:pPr marL="228600" indent="-228600">
              <a:buFont typeface="+mj-lt"/>
              <a:buAutoNum type="arabicPeriod"/>
            </a:pPr>
            <a:r>
              <a:rPr kumimoji="1" lang="en" altLang="ko-KR" dirty="0"/>
              <a:t>Editing mode</a:t>
            </a:r>
            <a:r>
              <a:rPr kumimoji="1" lang="ko-KR" altLang="en-US" dirty="0"/>
              <a:t>에서 </a:t>
            </a:r>
            <a:r>
              <a:rPr kumimoji="1" lang="en" altLang="ko-KR" dirty="0"/>
              <a:t>point, edge, face </a:t>
            </a:r>
            <a:r>
              <a:rPr kumimoji="1" lang="ko-KR" altLang="en-US" dirty="0"/>
              <a:t>중 어떤 </a:t>
            </a:r>
            <a:r>
              <a:rPr kumimoji="1" lang="en" altLang="ko-KR" dirty="0"/>
              <a:t>mode</a:t>
            </a:r>
            <a:r>
              <a:rPr kumimoji="1" lang="ko-KR" altLang="en-US" dirty="0"/>
              <a:t>라도 좋습니다</a:t>
            </a:r>
            <a:r>
              <a:rPr kumimoji="1" lang="en-US" altLang="ko-KR" dirty="0"/>
              <a:t>. ‘</a:t>
            </a:r>
            <a:r>
              <a:rPr kumimoji="1" lang="en" altLang="ko-KR" dirty="0"/>
              <a:t>a’ key</a:t>
            </a:r>
            <a:r>
              <a:rPr kumimoji="1" lang="ko-KR" altLang="en-US" dirty="0" err="1"/>
              <a:t>를</a:t>
            </a:r>
            <a:r>
              <a:rPr kumimoji="1" lang="ko-KR" altLang="en-US" dirty="0"/>
              <a:t> 쳐서 </a:t>
            </a:r>
            <a:r>
              <a:rPr kumimoji="1" lang="en-US" altLang="ko-KR" dirty="0"/>
              <a:t>'</a:t>
            </a:r>
            <a:r>
              <a:rPr kumimoji="1" lang="en" altLang="ko-KR" dirty="0"/>
              <a:t>select all' </a:t>
            </a:r>
            <a:r>
              <a:rPr kumimoji="1" lang="ko-KR" altLang="en-US" dirty="0"/>
              <a:t>을 합니다</a:t>
            </a:r>
            <a:r>
              <a:rPr kumimoji="1" lang="en-US" altLang="ko-KR" dirty="0"/>
              <a:t>. </a:t>
            </a:r>
          </a:p>
          <a:p>
            <a:pPr marL="228600" indent="-228600">
              <a:buFont typeface="+mj-lt"/>
              <a:buAutoNum type="arabicPeriod"/>
            </a:pPr>
            <a:r>
              <a:rPr kumimoji="1" lang="ko-KR" altLang="en-US" dirty="0"/>
              <a:t>왼쪽 아래에 있는 영역의 </a:t>
            </a:r>
            <a:r>
              <a:rPr kumimoji="1" lang="en" altLang="ko-KR" dirty="0"/>
              <a:t>editor</a:t>
            </a:r>
            <a:r>
              <a:rPr kumimoji="1" lang="ko-KR" altLang="en-US" dirty="0" err="1"/>
              <a:t>를</a:t>
            </a:r>
            <a:r>
              <a:rPr kumimoji="1" lang="ko-KR" altLang="en-US" dirty="0"/>
              <a:t> “</a:t>
            </a:r>
            <a:r>
              <a:rPr kumimoji="1" lang="en" altLang="ko-KR" dirty="0"/>
              <a:t>UV Editor” </a:t>
            </a:r>
            <a:r>
              <a:rPr kumimoji="1" lang="ko-KR" altLang="en-US" dirty="0"/>
              <a:t>로 바꿉니다</a:t>
            </a:r>
            <a:r>
              <a:rPr kumimoji="1" lang="en-US" altLang="ko-KR" dirty="0"/>
              <a:t>. (</a:t>
            </a:r>
            <a:r>
              <a:rPr kumimoji="1" lang="en" altLang="ko-KR" dirty="0"/>
              <a:t>icon</a:t>
            </a:r>
            <a:r>
              <a:rPr kumimoji="1" lang="ko-KR" altLang="en-US" dirty="0"/>
              <a:t>을 눌러 </a:t>
            </a:r>
            <a:r>
              <a:rPr kumimoji="1" lang="en" altLang="ko-KR" dirty="0"/>
              <a:t>popup menu</a:t>
            </a:r>
            <a:r>
              <a:rPr kumimoji="1" lang="ko-KR" altLang="en-US" dirty="0" err="1"/>
              <a:t>를</a:t>
            </a:r>
            <a:r>
              <a:rPr kumimoji="1" lang="ko-KR" altLang="en-US" dirty="0"/>
              <a:t> 이용합니다</a:t>
            </a:r>
            <a:r>
              <a:rPr kumimoji="1" lang="en-US" altLang="ko-KR" dirty="0"/>
              <a:t>.) </a:t>
            </a:r>
          </a:p>
          <a:p>
            <a:pPr marL="228600" indent="-228600">
              <a:buFont typeface="+mj-lt"/>
              <a:buAutoNum type="arabicPeriod"/>
            </a:pPr>
            <a:r>
              <a:rPr kumimoji="1" lang="en" altLang="ko-KR" dirty="0"/>
              <a:t>Cube object</a:t>
            </a:r>
            <a:r>
              <a:rPr kumimoji="1" lang="ko-KR" altLang="en-US" dirty="0"/>
              <a:t>의 </a:t>
            </a:r>
            <a:r>
              <a:rPr kumimoji="1" lang="en" altLang="ko-KR" dirty="0"/>
              <a:t>unwrapped unfolded diagram</a:t>
            </a:r>
            <a:r>
              <a:rPr kumimoji="1" lang="ko-KR" altLang="en-US" dirty="0"/>
              <a:t>이 현재의 </a:t>
            </a:r>
            <a:r>
              <a:rPr kumimoji="1" lang="en" altLang="ko-KR" dirty="0"/>
              <a:t>texture </a:t>
            </a:r>
            <a:r>
              <a:rPr kumimoji="1" lang="ko-KR" altLang="en-US" dirty="0"/>
              <a:t>위해 겹쳐 보이게 됩니다</a:t>
            </a:r>
            <a:r>
              <a:rPr kumimoji="1" lang="en-US" altLang="ko-KR" dirty="0"/>
              <a:t>. </a:t>
            </a:r>
          </a:p>
          <a:p>
            <a:pPr marL="228600" indent="-228600">
              <a:buFont typeface="+mj-lt"/>
              <a:buAutoNum type="arabicPeriod"/>
            </a:pPr>
            <a:r>
              <a:rPr kumimoji="1" lang="ko-KR" altLang="en-US" dirty="0"/>
              <a:t>이 창에서도 </a:t>
            </a:r>
            <a:r>
              <a:rPr kumimoji="1" lang="en" altLang="ko-KR" dirty="0"/>
              <a:t>point, edge, face mode </a:t>
            </a:r>
            <a:r>
              <a:rPr kumimoji="1" lang="ko-KR" altLang="en-US" dirty="0"/>
              <a:t>중 하나를 선택하여 </a:t>
            </a:r>
            <a:r>
              <a:rPr kumimoji="1" lang="en" altLang="ko-KR" dirty="0"/>
              <a:t>texture coordinates</a:t>
            </a:r>
            <a:r>
              <a:rPr kumimoji="1" lang="ko-KR" altLang="en-US" dirty="0"/>
              <a:t>들을 </a:t>
            </a:r>
            <a:r>
              <a:rPr kumimoji="1" lang="en" altLang="ko-KR" dirty="0"/>
              <a:t>editing </a:t>
            </a:r>
            <a:r>
              <a:rPr kumimoji="1" lang="ko-KR" altLang="en-US" dirty="0"/>
              <a:t>할 수 있습니다</a:t>
            </a:r>
            <a:r>
              <a:rPr kumimoji="1" lang="en-US" altLang="ko-KR" dirty="0"/>
              <a:t>. </a:t>
            </a:r>
          </a:p>
          <a:p>
            <a:pPr marL="228600" indent="-228600">
              <a:buFont typeface="+mj-lt"/>
              <a:buAutoNum type="arabicPeriod"/>
            </a:pPr>
            <a:r>
              <a:rPr kumimoji="1" lang="ko-KR" altLang="en-US" dirty="0"/>
              <a:t>그 외에 </a:t>
            </a:r>
            <a:r>
              <a:rPr kumimoji="1" lang="en" altLang="ko-KR" dirty="0"/>
              <a:t>texture mapping</a:t>
            </a:r>
            <a:r>
              <a:rPr kumimoji="1" lang="ko-KR" altLang="en-US" dirty="0"/>
              <a:t>에 관한 자세한 내용들을 위해서는 </a:t>
            </a:r>
            <a:r>
              <a:rPr kumimoji="1" lang="en" altLang="ko-KR" dirty="0"/>
              <a:t>Rian King Art </a:t>
            </a:r>
            <a:r>
              <a:rPr kumimoji="1" lang="ko-KR" altLang="en-US" dirty="0"/>
              <a:t>채널의 “</a:t>
            </a:r>
            <a:r>
              <a:rPr kumimoji="1" lang="en" altLang="ko-KR" dirty="0"/>
              <a:t>Blender Beginner Fundamental Tutorials” series </a:t>
            </a:r>
            <a:r>
              <a:rPr kumimoji="1" lang="ko-KR" altLang="en-US" dirty="0"/>
              <a:t>중에 “</a:t>
            </a:r>
            <a:r>
              <a:rPr kumimoji="1" lang="en" altLang="ko-KR" dirty="0"/>
              <a:t>How to Setup and Use Texture Maps for Beginners”, “UV Unwrapping for Beginners”, “Texture Painting for Beginners” </a:t>
            </a:r>
            <a:r>
              <a:rPr kumimoji="1" lang="ko-KR" altLang="en-US" dirty="0"/>
              <a:t>와 같은 동영상 강의들을 추천합니다</a:t>
            </a:r>
            <a:r>
              <a:rPr kumimoji="1" lang="en-US" altLang="ko-KR" dirty="0"/>
              <a:t>. </a:t>
            </a:r>
          </a:p>
          <a:p>
            <a:endParaRPr kumimoji="1" lang="en-US" altLang="ko-KR" dirty="0"/>
          </a:p>
          <a:p>
            <a:r>
              <a:rPr kumimoji="1" lang="en" altLang="ko-KR" dirty="0"/>
              <a:t>In the 3D viewport, press the 'tab' key to enter editing mode. </a:t>
            </a:r>
          </a:p>
          <a:p>
            <a:r>
              <a:rPr kumimoji="1" lang="en" altLang="ko-KR" dirty="0"/>
              <a:t>Press the 'u' key to pop up the unwrap menu and select 'unwrap'. </a:t>
            </a:r>
          </a:p>
          <a:p>
            <a:r>
              <a:rPr kumimoji="1" lang="en" altLang="ko-KR" dirty="0"/>
              <a:t>In editing mode, any of the following modes will work: point, edge, or face. Press the 'a' key to 'select all'. </a:t>
            </a:r>
          </a:p>
          <a:p>
            <a:r>
              <a:rPr kumimoji="1" lang="en" altLang="ko-KR" dirty="0"/>
              <a:t>Replace editor in the area at the bottom left with "UV Editor" (press the icon to popup menu). </a:t>
            </a:r>
          </a:p>
          <a:p>
            <a:r>
              <a:rPr kumimoji="1" lang="en" altLang="ko-KR" dirty="0"/>
              <a:t>We can see the unwrapped diagram of the Cube object overlaid for the current texture. </a:t>
            </a:r>
          </a:p>
          <a:p>
            <a:r>
              <a:rPr kumimoji="1" lang="en" altLang="ko-KR" dirty="0"/>
              <a:t>We can also edit the texture coordinates in this window by selecting one of the following modes: point, edge, or face. </a:t>
            </a:r>
          </a:p>
          <a:p>
            <a:r>
              <a:rPr kumimoji="1" lang="en" altLang="ko-KR" dirty="0"/>
              <a:t>For more information on texture mapping, we recommend the following video lessons from the "Blender Beginner Fundamental Tutorials" series on the Rian King Art channel: "How to Setup and Use Texture Maps for Beginners", "UV Unwrapping for Beginners", and "Texture Painting for Beginners".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21</a:t>
            </a:fld>
            <a:endParaRPr kumimoji="1" lang="ko-KR" altLang="en-US"/>
          </a:p>
        </p:txBody>
      </p:sp>
    </p:spTree>
    <p:extLst>
      <p:ext uri="{BB962C8B-B14F-4D97-AF65-F5344CB8AC3E}">
        <p14:creationId xmlns:p14="http://schemas.microsoft.com/office/powerpoint/2010/main" val="1184746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Internet</a:t>
            </a:r>
            <a:r>
              <a:rPr kumimoji="1" lang="ko-KR" altLang="en-US" dirty="0"/>
              <a:t>에는 유료 또는 무료로 </a:t>
            </a:r>
            <a:r>
              <a:rPr kumimoji="1" lang="en-US" altLang="ko-KR" dirty="0"/>
              <a:t>3</a:t>
            </a:r>
            <a:r>
              <a:rPr kumimoji="1" lang="en" altLang="ko-KR" dirty="0"/>
              <a:t>D </a:t>
            </a:r>
            <a:r>
              <a:rPr kumimoji="1" lang="ko-KR" altLang="en-US" dirty="0" err="1"/>
              <a:t>메쉬와</a:t>
            </a:r>
            <a:r>
              <a:rPr kumimoji="1" lang="ko-KR" altLang="en-US" dirty="0"/>
              <a:t> </a:t>
            </a:r>
            <a:r>
              <a:rPr kumimoji="1" lang="en" altLang="ko-KR" dirty="0"/>
              <a:t>material, animation</a:t>
            </a:r>
            <a:r>
              <a:rPr kumimoji="1" lang="ko-KR" altLang="en-US" dirty="0"/>
              <a:t>까지 다운 받을 수 있는 많은 사이트들이 존재합니다</a:t>
            </a:r>
            <a:r>
              <a:rPr kumimoji="1" lang="en-US" altLang="ko-KR" dirty="0"/>
              <a:t>. </a:t>
            </a:r>
          </a:p>
          <a:p>
            <a:pPr marL="228600" indent="-228600">
              <a:buFont typeface="+mj-lt"/>
              <a:buAutoNum type="arabicPeriod"/>
            </a:pPr>
            <a:r>
              <a:rPr kumimoji="1" lang="ko-KR" altLang="en-US" dirty="0"/>
              <a:t>여기에 대표적인 사이트들을 몇 개 소개해 놓았는데</a:t>
            </a:r>
            <a:r>
              <a:rPr kumimoji="1" lang="en-US" altLang="ko-KR" dirty="0"/>
              <a:t>, </a:t>
            </a:r>
            <a:r>
              <a:rPr kumimoji="1" lang="ko-KR" altLang="en-US" dirty="0"/>
              <a:t>대부분의 사이트들이 유료 </a:t>
            </a:r>
            <a:r>
              <a:rPr kumimoji="1" lang="en" altLang="ko-KR" dirty="0"/>
              <a:t>asset</a:t>
            </a:r>
            <a:r>
              <a:rPr kumimoji="1" lang="ko-KR" altLang="en-US" dirty="0"/>
              <a:t>들과 무료 </a:t>
            </a:r>
            <a:r>
              <a:rPr kumimoji="1" lang="en" altLang="ko-KR" dirty="0"/>
              <a:t>asset</a:t>
            </a:r>
            <a:r>
              <a:rPr kumimoji="1" lang="ko-KR" altLang="en-US" dirty="0"/>
              <a:t>들을 포함하고 있습니다</a:t>
            </a:r>
            <a:r>
              <a:rPr kumimoji="1" lang="en-US" altLang="ko-KR" dirty="0"/>
              <a:t>. </a:t>
            </a:r>
          </a:p>
          <a:p>
            <a:endParaRPr kumimoji="1" lang="en-US" altLang="ko-KR" dirty="0"/>
          </a:p>
          <a:p>
            <a:pPr marL="228600" indent="-228600">
              <a:buFont typeface="+mj-lt"/>
              <a:buAutoNum type="arabicPeriod"/>
            </a:pPr>
            <a:r>
              <a:rPr kumimoji="1" lang="en" altLang="ko-KR" dirty="0"/>
              <a:t>There are many sites on the internet where we can download 3D meshes, materials, and even animations for free or for a fee. </a:t>
            </a:r>
          </a:p>
          <a:p>
            <a:pPr marL="228600" indent="-228600">
              <a:buFont typeface="+mj-lt"/>
              <a:buAutoNum type="arabicPeriod"/>
            </a:pPr>
            <a:r>
              <a:rPr kumimoji="1" lang="en" altLang="ko-KR" dirty="0"/>
              <a:t>Here are a few of the most popular sites, most of which include both paid and free assets.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22</a:t>
            </a:fld>
            <a:endParaRPr kumimoji="1" lang="ko-KR" altLang="en-US"/>
          </a:p>
        </p:txBody>
      </p:sp>
    </p:spTree>
    <p:extLst>
      <p:ext uri="{BB962C8B-B14F-4D97-AF65-F5344CB8AC3E}">
        <p14:creationId xmlns:p14="http://schemas.microsoft.com/office/powerpoint/2010/main" val="187461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특히 </a:t>
            </a:r>
            <a:r>
              <a:rPr kumimoji="1" lang="en" altLang="ko-KR" dirty="0" err="1"/>
              <a:t>mixamo</a:t>
            </a:r>
            <a:r>
              <a:rPr kumimoji="1" lang="ko-KR" altLang="en-US" dirty="0"/>
              <a:t>는 </a:t>
            </a:r>
            <a:r>
              <a:rPr kumimoji="1" lang="en-US" altLang="ko-KR" dirty="0"/>
              <a:t>3</a:t>
            </a:r>
            <a:r>
              <a:rPr kumimoji="1" lang="en" altLang="ko-KR" dirty="0"/>
              <a:t>D character mesh</a:t>
            </a:r>
            <a:r>
              <a:rPr kumimoji="1" lang="ko-KR" altLang="en-US" dirty="0"/>
              <a:t>와 함께 미리 제작되어 있는 </a:t>
            </a:r>
            <a:r>
              <a:rPr kumimoji="1" lang="en" altLang="ko-KR" dirty="0"/>
              <a:t>animation</a:t>
            </a:r>
            <a:r>
              <a:rPr kumimoji="1" lang="ko-KR" altLang="en-US" dirty="0"/>
              <a:t>까지 무료로 다운 받아 이용할 수 있는 </a:t>
            </a:r>
            <a:r>
              <a:rPr kumimoji="1" lang="en" altLang="ko-KR" dirty="0"/>
              <a:t>site</a:t>
            </a:r>
            <a:r>
              <a:rPr kumimoji="1" lang="ko-KR" altLang="en-US" dirty="0"/>
              <a:t>입니다</a:t>
            </a:r>
            <a:r>
              <a:rPr kumimoji="1" lang="en-US" altLang="ko-KR" dirty="0"/>
              <a:t>. </a:t>
            </a:r>
          </a:p>
          <a:p>
            <a:pPr marL="228600" indent="-228600">
              <a:buFont typeface="+mj-lt"/>
              <a:buAutoNum type="arabicPeriod"/>
            </a:pPr>
            <a:r>
              <a:rPr kumimoji="1" lang="ko-KR" altLang="en-US" dirty="0"/>
              <a:t>이 사이트의 툴을 이용하면</a:t>
            </a:r>
            <a:r>
              <a:rPr kumimoji="1" lang="en-US" altLang="ko-KR" dirty="0"/>
              <a:t>, </a:t>
            </a:r>
            <a:r>
              <a:rPr kumimoji="1" lang="ko-KR" altLang="en-US" dirty="0"/>
              <a:t>사용자가 직접 </a:t>
            </a:r>
            <a:r>
              <a:rPr kumimoji="1" lang="en" altLang="ko-KR" dirty="0"/>
              <a:t>skin mesh </a:t>
            </a:r>
            <a:r>
              <a:rPr kumimoji="1" lang="ko-KR" altLang="en-US" dirty="0" err="1"/>
              <a:t>를</a:t>
            </a:r>
            <a:r>
              <a:rPr kumimoji="1" lang="ko-KR" altLang="en-US" dirty="0"/>
              <a:t> 제작하고 나서 그것을 업로드 하여 이 사이트에 존재하는 애니메이션을 입히고 함께 다운받을 수도 있습니다</a:t>
            </a:r>
            <a:r>
              <a:rPr kumimoji="1" lang="en-US" altLang="ko-KR" dirty="0"/>
              <a:t>. </a:t>
            </a:r>
          </a:p>
          <a:p>
            <a:pPr marL="228600" indent="-228600">
              <a:buFont typeface="+mj-lt"/>
              <a:buAutoNum type="arabicPeriod"/>
            </a:pPr>
            <a:r>
              <a:rPr kumimoji="1" lang="ko-KR" altLang="en-US" dirty="0"/>
              <a:t>나중에 </a:t>
            </a:r>
            <a:r>
              <a:rPr kumimoji="1" lang="en" altLang="ko-KR" dirty="0"/>
              <a:t>Blender</a:t>
            </a:r>
            <a:r>
              <a:rPr kumimoji="1" lang="ko-KR" altLang="en-US" dirty="0"/>
              <a:t>의 </a:t>
            </a:r>
            <a:r>
              <a:rPr kumimoji="1" lang="en" altLang="ko-KR" dirty="0"/>
              <a:t>skeletal animation </a:t>
            </a:r>
            <a:r>
              <a:rPr kumimoji="1" lang="ko-KR" altLang="en-US" dirty="0"/>
              <a:t>제작에 대해 설명할 때 </a:t>
            </a:r>
            <a:r>
              <a:rPr kumimoji="1" lang="en" altLang="ko-KR" dirty="0" err="1"/>
              <a:t>Mixamo</a:t>
            </a:r>
            <a:r>
              <a:rPr kumimoji="1" lang="ko-KR" altLang="en-US" dirty="0"/>
              <a:t>에 대해 더 설명 하도록 하겠습니다</a:t>
            </a:r>
            <a:r>
              <a:rPr kumimoji="1" lang="en-US" altLang="ko-KR" dirty="0"/>
              <a:t>. </a:t>
            </a:r>
          </a:p>
          <a:p>
            <a:endParaRPr kumimoji="1" lang="en-US" altLang="ko-KR" dirty="0"/>
          </a:p>
          <a:p>
            <a:pPr marL="228600" indent="-228600">
              <a:buFont typeface="+mj-lt"/>
              <a:buAutoNum type="arabicPeriod"/>
            </a:pPr>
            <a:r>
              <a:rPr kumimoji="1" lang="en" altLang="ko-KR" dirty="0"/>
              <a:t>In particular, </a:t>
            </a:r>
            <a:r>
              <a:rPr kumimoji="1" lang="en" altLang="ko-KR" dirty="0" err="1"/>
              <a:t>mixamo</a:t>
            </a:r>
            <a:r>
              <a:rPr kumimoji="1" lang="en" altLang="ko-KR" dirty="0"/>
              <a:t> is a site where we can download 3D character meshes and even pre-made animations for free. </a:t>
            </a:r>
          </a:p>
          <a:p>
            <a:pPr marL="228600" indent="-228600">
              <a:buFont typeface="+mj-lt"/>
              <a:buAutoNum type="arabicPeriod"/>
            </a:pPr>
            <a:r>
              <a:rPr kumimoji="1" lang="en" altLang="ko-KR" dirty="0"/>
              <a:t>Using the tools on this site, we can create our own skin mesh and then upload it to the site to be animated and downloaded along with the animation. </a:t>
            </a:r>
          </a:p>
          <a:p>
            <a:pPr marL="228600" indent="-228600">
              <a:buFont typeface="+mj-lt"/>
              <a:buAutoNum type="arabicPeriod"/>
            </a:pPr>
            <a:r>
              <a:rPr kumimoji="1" lang="en" altLang="ko-KR" dirty="0"/>
              <a:t>We'll talk more about </a:t>
            </a:r>
            <a:r>
              <a:rPr kumimoji="1" lang="en" altLang="ko-KR" dirty="0" err="1"/>
              <a:t>Mixamo</a:t>
            </a:r>
            <a:r>
              <a:rPr kumimoji="1" lang="en" altLang="ko-KR" dirty="0"/>
              <a:t> later when we talk about creating skeletal animations in Blender.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23</a:t>
            </a:fld>
            <a:endParaRPr kumimoji="1" lang="ko-KR" altLang="en-US"/>
          </a:p>
        </p:txBody>
      </p:sp>
    </p:spTree>
    <p:extLst>
      <p:ext uri="{BB962C8B-B14F-4D97-AF65-F5344CB8AC3E}">
        <p14:creationId xmlns:p14="http://schemas.microsoft.com/office/powerpoint/2010/main" val="4264488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Blender</a:t>
            </a:r>
            <a:r>
              <a:rPr kumimoji="1" lang="ko-KR" altLang="en-US" dirty="0"/>
              <a:t>가 </a:t>
            </a:r>
            <a:r>
              <a:rPr kumimoji="1" lang="en" altLang="ko-KR" dirty="0"/>
              <a:t>import</a:t>
            </a:r>
            <a:r>
              <a:rPr kumimoji="1" lang="ko-KR" altLang="en-US" dirty="0"/>
              <a:t>하고 </a:t>
            </a:r>
            <a:r>
              <a:rPr kumimoji="1" lang="en" altLang="ko-KR" dirty="0"/>
              <a:t>export</a:t>
            </a:r>
            <a:r>
              <a:rPr kumimoji="1" lang="ko-KR" altLang="en-US" dirty="0"/>
              <a:t>할 수 있는 </a:t>
            </a:r>
            <a:r>
              <a:rPr kumimoji="1" lang="en" altLang="ko-KR" dirty="0"/>
              <a:t>data file format</a:t>
            </a:r>
            <a:r>
              <a:rPr kumimoji="1" lang="ko-KR" altLang="en-US" dirty="0"/>
              <a:t>은 매우 많습니다</a:t>
            </a:r>
            <a:r>
              <a:rPr kumimoji="1" lang="en-US" altLang="ko-KR" dirty="0"/>
              <a:t>. </a:t>
            </a:r>
            <a:r>
              <a:rPr kumimoji="1" lang="ko-KR" altLang="en-US" dirty="0"/>
              <a:t>그 중에서 가장 대표적인 것은 물론 </a:t>
            </a:r>
            <a:r>
              <a:rPr kumimoji="1" lang="en" altLang="ko-KR" dirty="0"/>
              <a:t>blender</a:t>
            </a:r>
            <a:r>
              <a:rPr kumimoji="1" lang="ko-KR" altLang="en-US" dirty="0"/>
              <a:t>의 고유 </a:t>
            </a:r>
            <a:r>
              <a:rPr kumimoji="1" lang="en" altLang="ko-KR" dirty="0"/>
              <a:t>file format</a:t>
            </a:r>
            <a:r>
              <a:rPr kumimoji="1" lang="ko-KR" altLang="en-US" dirty="0"/>
              <a:t>인 </a:t>
            </a:r>
            <a:r>
              <a:rPr kumimoji="1" lang="en-US" altLang="ko-KR" dirty="0"/>
              <a:t>.</a:t>
            </a:r>
            <a:r>
              <a:rPr kumimoji="1" lang="en" altLang="ko-KR" dirty="0"/>
              <a:t>blend </a:t>
            </a:r>
            <a:r>
              <a:rPr kumimoji="1" lang="ko-KR" altLang="en-US" dirty="0"/>
              <a:t>입니다</a:t>
            </a:r>
            <a:r>
              <a:rPr kumimoji="1" lang="en-US" altLang="ko-KR" dirty="0"/>
              <a:t>. </a:t>
            </a:r>
            <a:r>
              <a:rPr kumimoji="1" lang="ko-KR" altLang="en-US" dirty="0"/>
              <a:t>이 </a:t>
            </a:r>
            <a:r>
              <a:rPr kumimoji="1" lang="en" altLang="ko-KR" dirty="0"/>
              <a:t>format</a:t>
            </a:r>
            <a:r>
              <a:rPr kumimoji="1" lang="ko-KR" altLang="en-US" dirty="0"/>
              <a:t>에는 </a:t>
            </a:r>
            <a:r>
              <a:rPr kumimoji="1" lang="en" altLang="ko-KR" dirty="0"/>
              <a:t>blend</a:t>
            </a:r>
            <a:r>
              <a:rPr kumimoji="1" lang="ko-KR" altLang="en-US" dirty="0"/>
              <a:t>에서 </a:t>
            </a:r>
            <a:r>
              <a:rPr kumimoji="1" lang="en" altLang="ko-KR" dirty="0"/>
              <a:t>load</a:t>
            </a:r>
            <a:r>
              <a:rPr kumimoji="1" lang="ko-KR" altLang="en-US" dirty="0"/>
              <a:t>할 수 있는 </a:t>
            </a:r>
            <a:r>
              <a:rPr kumimoji="1" lang="en" altLang="ko-KR" dirty="0"/>
              <a:t>mesh, material, animation </a:t>
            </a:r>
            <a:r>
              <a:rPr kumimoji="1" lang="ko-KR" altLang="en-US" dirty="0"/>
              <a:t>등 모든 </a:t>
            </a:r>
            <a:r>
              <a:rPr kumimoji="1" lang="en" altLang="ko-KR" dirty="0"/>
              <a:t>data</a:t>
            </a:r>
            <a:r>
              <a:rPr kumimoji="1" lang="ko-KR" altLang="en-US" dirty="0"/>
              <a:t>가 포함되어 있을 수 있습니다</a:t>
            </a:r>
            <a:r>
              <a:rPr kumimoji="1" lang="en-US" altLang="ko-KR" dirty="0"/>
              <a:t>. </a:t>
            </a:r>
            <a:r>
              <a:rPr kumimoji="1" lang="ko-KR" altLang="en-US" dirty="0"/>
              <a:t>그러나 이 </a:t>
            </a:r>
            <a:r>
              <a:rPr kumimoji="1" lang="en" altLang="ko-KR" dirty="0"/>
              <a:t>format</a:t>
            </a:r>
            <a:r>
              <a:rPr kumimoji="1" lang="ko-KR" altLang="en-US" dirty="0" err="1"/>
              <a:t>으로</a:t>
            </a:r>
            <a:r>
              <a:rPr kumimoji="1" lang="ko-KR" altLang="en-US" dirty="0"/>
              <a:t> 배포되는 </a:t>
            </a:r>
            <a:r>
              <a:rPr kumimoji="1" lang="en" altLang="ko-KR" dirty="0"/>
              <a:t>data</a:t>
            </a:r>
            <a:r>
              <a:rPr kumimoji="1" lang="ko-KR" altLang="en-US" dirty="0"/>
              <a:t>는 그리 많지 않습니다</a:t>
            </a:r>
            <a:r>
              <a:rPr kumimoji="1" lang="en-US" altLang="ko-KR" dirty="0"/>
              <a:t>. </a:t>
            </a:r>
          </a:p>
          <a:p>
            <a:pPr marL="228600" indent="-228600">
              <a:buFont typeface="+mj-lt"/>
              <a:buAutoNum type="arabicPeriod"/>
            </a:pPr>
            <a:r>
              <a:rPr kumimoji="1" lang="ko-KR" altLang="en-US" dirty="0"/>
              <a:t>그 다음에 대표적인 </a:t>
            </a:r>
            <a:r>
              <a:rPr kumimoji="1" lang="en" altLang="ko-KR" dirty="0"/>
              <a:t>format</a:t>
            </a:r>
            <a:r>
              <a:rPr kumimoji="1" lang="ko-KR" altLang="en-US" dirty="0" err="1"/>
              <a:t>으로는</a:t>
            </a:r>
            <a:r>
              <a:rPr kumimoji="1" lang="ko-KR" altLang="en-US" dirty="0"/>
              <a:t> </a:t>
            </a:r>
            <a:r>
              <a:rPr kumimoji="1" lang="en" altLang="ko-KR" dirty="0"/>
              <a:t>wavefront</a:t>
            </a:r>
            <a:r>
              <a:rPr kumimoji="1" lang="ko-KR" altLang="en-US" dirty="0"/>
              <a:t>의 </a:t>
            </a:r>
            <a:r>
              <a:rPr kumimoji="1" lang="en" altLang="ko-KR" dirty="0"/>
              <a:t>OBJ file format </a:t>
            </a:r>
            <a:r>
              <a:rPr kumimoji="1" lang="ko-KR" altLang="en-US" dirty="0"/>
              <a:t>이 있습니다</a:t>
            </a:r>
            <a:r>
              <a:rPr kumimoji="1" lang="en-US" altLang="ko-KR" dirty="0"/>
              <a:t>. </a:t>
            </a:r>
            <a:r>
              <a:rPr kumimoji="1" lang="ko-KR" altLang="en-US" dirty="0"/>
              <a:t>이 </a:t>
            </a:r>
            <a:r>
              <a:rPr kumimoji="1" lang="en" altLang="ko-KR" dirty="0"/>
              <a:t>file format</a:t>
            </a:r>
            <a:r>
              <a:rPr kumimoji="1" lang="ko-KR" altLang="en-US" dirty="0"/>
              <a:t>은 매우 역사가 오래된 것으로서 </a:t>
            </a:r>
            <a:r>
              <a:rPr kumimoji="1" lang="en" altLang="ko-KR" dirty="0"/>
              <a:t>mesh </a:t>
            </a:r>
            <a:r>
              <a:rPr kumimoji="1" lang="ko-KR" altLang="en-US" dirty="0"/>
              <a:t>와 </a:t>
            </a:r>
            <a:r>
              <a:rPr kumimoji="1" lang="en" altLang="ko-KR" dirty="0"/>
              <a:t>material data</a:t>
            </a:r>
            <a:r>
              <a:rPr kumimoji="1" lang="ko-KR" altLang="en-US" dirty="0" err="1"/>
              <a:t>를</a:t>
            </a:r>
            <a:r>
              <a:rPr kumimoji="1" lang="ko-KR" altLang="en-US" dirty="0"/>
              <a:t> 포함하지만 </a:t>
            </a:r>
            <a:r>
              <a:rPr kumimoji="1" lang="en" altLang="ko-KR" dirty="0"/>
              <a:t>animation</a:t>
            </a:r>
            <a:r>
              <a:rPr kumimoji="1" lang="ko-KR" altLang="en-US" dirty="0"/>
              <a:t>은 저장할 수 </a:t>
            </a:r>
            <a:r>
              <a:rPr kumimoji="1" lang="ko-KR" altLang="en-US" dirty="0" err="1"/>
              <a:t>었습니다</a:t>
            </a:r>
            <a:r>
              <a:rPr kumimoji="1" lang="en-US" altLang="ko-KR" dirty="0"/>
              <a:t>. </a:t>
            </a:r>
          </a:p>
          <a:p>
            <a:pPr marL="228600" indent="-228600">
              <a:buFont typeface="+mj-lt"/>
              <a:buAutoNum type="arabicPeriod"/>
            </a:pPr>
            <a:r>
              <a:rPr kumimoji="1" lang="ko-KR" altLang="en-US" dirty="0"/>
              <a:t>가장 많은 비율을 차지하고 있는 </a:t>
            </a:r>
            <a:r>
              <a:rPr kumimoji="1" lang="en-US" altLang="ko-KR" dirty="0"/>
              <a:t>3</a:t>
            </a:r>
            <a:r>
              <a:rPr kumimoji="1" lang="en" altLang="ko-KR" dirty="0"/>
              <a:t>D data format</a:t>
            </a:r>
            <a:r>
              <a:rPr kumimoji="1" lang="ko-KR" altLang="en-US" dirty="0"/>
              <a:t>은 </a:t>
            </a:r>
            <a:r>
              <a:rPr kumimoji="1" lang="en" altLang="ko-KR" dirty="0"/>
              <a:t>FBX </a:t>
            </a:r>
            <a:r>
              <a:rPr kumimoji="1" lang="ko-KR" altLang="en-US" dirty="0"/>
              <a:t>입니다</a:t>
            </a:r>
            <a:r>
              <a:rPr kumimoji="1" lang="en-US" altLang="ko-KR" dirty="0"/>
              <a:t>. </a:t>
            </a:r>
            <a:r>
              <a:rPr kumimoji="1" lang="ko-KR" altLang="en-US" dirty="0"/>
              <a:t>이 </a:t>
            </a:r>
            <a:r>
              <a:rPr kumimoji="1" lang="en" altLang="ko-KR" dirty="0"/>
              <a:t>format</a:t>
            </a:r>
            <a:r>
              <a:rPr kumimoji="1" lang="ko-KR" altLang="en-US" dirty="0"/>
              <a:t>은 </a:t>
            </a:r>
            <a:r>
              <a:rPr kumimoji="1" lang="en" altLang="ko-KR" dirty="0"/>
              <a:t>Autodesk</a:t>
            </a:r>
            <a:r>
              <a:rPr kumimoji="1" lang="ko-KR" altLang="en-US" dirty="0"/>
              <a:t>사가 만든 </a:t>
            </a:r>
            <a:r>
              <a:rPr kumimoji="1" lang="en" altLang="ko-KR" dirty="0"/>
              <a:t>format</a:t>
            </a:r>
            <a:r>
              <a:rPr kumimoji="1" lang="ko-KR" altLang="en-US" dirty="0" err="1"/>
              <a:t>으로서</a:t>
            </a:r>
            <a:r>
              <a:rPr kumimoji="1" lang="ko-KR" altLang="en-US" dirty="0"/>
              <a:t> 대표적인 </a:t>
            </a:r>
            <a:r>
              <a:rPr kumimoji="1" lang="en-US" altLang="ko-KR" dirty="0"/>
              <a:t>3</a:t>
            </a:r>
            <a:r>
              <a:rPr kumimoji="1" lang="en" altLang="ko-KR" dirty="0"/>
              <a:t>D </a:t>
            </a:r>
            <a:r>
              <a:rPr kumimoji="1" lang="ko-KR" altLang="en-US" dirty="0"/>
              <a:t>모델링</a:t>
            </a:r>
            <a:r>
              <a:rPr kumimoji="1" lang="en-US" altLang="ko-KR" dirty="0"/>
              <a:t>, </a:t>
            </a:r>
            <a:r>
              <a:rPr kumimoji="1" lang="ko-KR" altLang="en-US" dirty="0"/>
              <a:t>애니메이션 </a:t>
            </a:r>
            <a:r>
              <a:rPr kumimoji="1" lang="en" altLang="ko-KR" dirty="0"/>
              <a:t>software</a:t>
            </a:r>
            <a:r>
              <a:rPr kumimoji="1" lang="ko-KR" altLang="en-US" dirty="0"/>
              <a:t>인 </a:t>
            </a:r>
            <a:r>
              <a:rPr kumimoji="1" lang="en-US" altLang="ko-KR" dirty="0"/>
              <a:t>3</a:t>
            </a:r>
            <a:r>
              <a:rPr kumimoji="1" lang="en" altLang="ko-KR" dirty="0"/>
              <a:t>D Studio MAX</a:t>
            </a:r>
            <a:r>
              <a:rPr kumimoji="1" lang="ko-KR" altLang="en-US" dirty="0"/>
              <a:t>의 대표 </a:t>
            </a:r>
            <a:r>
              <a:rPr kumimoji="1" lang="en" altLang="ko-KR" dirty="0"/>
              <a:t>format</a:t>
            </a:r>
            <a:r>
              <a:rPr kumimoji="1" lang="ko-KR" altLang="en-US" dirty="0"/>
              <a:t>이기도 합니다</a:t>
            </a:r>
            <a:r>
              <a:rPr kumimoji="1" lang="en-US" altLang="ko-KR" dirty="0"/>
              <a:t>. </a:t>
            </a:r>
          </a:p>
          <a:p>
            <a:pPr marL="228600" indent="-228600">
              <a:buFont typeface="+mj-lt"/>
              <a:buAutoNum type="arabicPeriod"/>
            </a:pPr>
            <a:r>
              <a:rPr kumimoji="1" lang="ko-KR" altLang="en-US" dirty="0"/>
              <a:t>최근에 늘어나고 있는 </a:t>
            </a:r>
            <a:r>
              <a:rPr kumimoji="1" lang="en" altLang="ko-KR" dirty="0"/>
              <a:t>data</a:t>
            </a:r>
            <a:r>
              <a:rPr kumimoji="1" lang="ko-KR" altLang="en-US" dirty="0"/>
              <a:t>의 </a:t>
            </a:r>
            <a:r>
              <a:rPr kumimoji="1" lang="en" altLang="ko-KR" dirty="0"/>
              <a:t>format</a:t>
            </a:r>
            <a:r>
              <a:rPr kumimoji="1" lang="ko-KR" altLang="en-US" dirty="0" err="1"/>
              <a:t>으로서</a:t>
            </a:r>
            <a:r>
              <a:rPr kumimoji="1" lang="ko-KR" altLang="en-US" dirty="0"/>
              <a:t> </a:t>
            </a:r>
            <a:r>
              <a:rPr kumimoji="1" lang="en" altLang="ko-KR" dirty="0"/>
              <a:t>Chronos Group</a:t>
            </a:r>
            <a:r>
              <a:rPr kumimoji="1" lang="ko-KR" altLang="en-US" dirty="0"/>
              <a:t>에서 제정한 </a:t>
            </a:r>
            <a:r>
              <a:rPr kumimoji="1" lang="en" altLang="ko-KR" dirty="0"/>
              <a:t>GLTF format</a:t>
            </a:r>
            <a:r>
              <a:rPr kumimoji="1" lang="ko-KR" altLang="en-US" dirty="0"/>
              <a:t>이 있습니다</a:t>
            </a:r>
            <a:r>
              <a:rPr kumimoji="1" lang="en-US" altLang="ko-KR" dirty="0"/>
              <a:t>. </a:t>
            </a:r>
            <a:r>
              <a:rPr kumimoji="1" lang="ko-KR" altLang="en-US" dirty="0"/>
              <a:t>이 </a:t>
            </a:r>
            <a:r>
              <a:rPr kumimoji="1" lang="en" altLang="ko-KR" dirty="0"/>
              <a:t>data format</a:t>
            </a:r>
            <a:r>
              <a:rPr kumimoji="1" lang="ko-KR" altLang="en-US" dirty="0"/>
              <a:t>은 </a:t>
            </a:r>
            <a:r>
              <a:rPr kumimoji="1" lang="en" altLang="ko-KR" dirty="0"/>
              <a:t>mesh, material, animation</a:t>
            </a:r>
            <a:r>
              <a:rPr kumimoji="1" lang="ko-KR" altLang="en-US" dirty="0"/>
              <a:t>을 모두 포함하며</a:t>
            </a:r>
            <a:r>
              <a:rPr kumimoji="1" lang="en-US" altLang="ko-KR" dirty="0"/>
              <a:t>, </a:t>
            </a:r>
            <a:r>
              <a:rPr kumimoji="1" lang="en" altLang="ko-KR" dirty="0"/>
              <a:t>GLTF viewer</a:t>
            </a:r>
            <a:r>
              <a:rPr kumimoji="1" lang="ko-KR" altLang="en-US" dirty="0"/>
              <a:t>가 온라인으로 제공되고 있는 등</a:t>
            </a:r>
            <a:r>
              <a:rPr kumimoji="1" lang="en-US" altLang="ko-KR" dirty="0"/>
              <a:t>, </a:t>
            </a:r>
            <a:r>
              <a:rPr kumimoji="1" lang="ko-KR" altLang="en-US" dirty="0"/>
              <a:t>매우 안정적인 </a:t>
            </a:r>
            <a:r>
              <a:rPr kumimoji="1" lang="en-US" altLang="ko-KR" dirty="0"/>
              <a:t>3</a:t>
            </a:r>
            <a:r>
              <a:rPr kumimoji="1" lang="en" altLang="ko-KR" dirty="0"/>
              <a:t>D data file format</a:t>
            </a:r>
            <a:r>
              <a:rPr kumimoji="1" lang="ko-KR" altLang="en-US" dirty="0" err="1"/>
              <a:t>으로</a:t>
            </a:r>
            <a:r>
              <a:rPr kumimoji="1" lang="ko-KR" altLang="en-US" dirty="0"/>
              <a:t> 인정받고 있습니다</a:t>
            </a:r>
            <a:r>
              <a:rPr kumimoji="1" lang="en-US" altLang="ko-KR" dirty="0"/>
              <a:t>. </a:t>
            </a:r>
            <a:r>
              <a:rPr kumimoji="1" lang="ko-KR" altLang="en-US" dirty="0"/>
              <a:t>이 </a:t>
            </a:r>
            <a:r>
              <a:rPr kumimoji="1" lang="en" altLang="ko-KR" dirty="0"/>
              <a:t>format</a:t>
            </a:r>
            <a:r>
              <a:rPr kumimoji="1" lang="ko-KR" altLang="en-US" dirty="0"/>
              <a:t>에는 </a:t>
            </a:r>
            <a:r>
              <a:rPr kumimoji="1" lang="en" altLang="ko-KR" dirty="0"/>
              <a:t>JSON/ASCII </a:t>
            </a:r>
            <a:r>
              <a:rPr kumimoji="1" lang="ko-KR" altLang="en-US" dirty="0" err="1"/>
              <a:t>를</a:t>
            </a:r>
            <a:r>
              <a:rPr kumimoji="1" lang="ko-KR" altLang="en-US" dirty="0"/>
              <a:t> 바탕으로 한 </a:t>
            </a:r>
            <a:r>
              <a:rPr kumimoji="1" lang="en" altLang="ko-KR" dirty="0"/>
              <a:t>format</a:t>
            </a:r>
            <a:r>
              <a:rPr kumimoji="1" lang="ko-KR" altLang="en-US" dirty="0"/>
              <a:t>과 </a:t>
            </a:r>
            <a:r>
              <a:rPr kumimoji="1" lang="en" altLang="ko-KR" dirty="0"/>
              <a:t>binary file format</a:t>
            </a:r>
            <a:r>
              <a:rPr kumimoji="1" lang="ko-KR" altLang="en-US" dirty="0"/>
              <a:t>이 모두 존재합니다</a:t>
            </a:r>
            <a:r>
              <a:rPr kumimoji="1" lang="en-US" altLang="ko-KR" dirty="0"/>
              <a:t>. </a:t>
            </a:r>
          </a:p>
          <a:p>
            <a:pPr marL="228600" indent="-228600">
              <a:buFont typeface="+mj-lt"/>
              <a:buAutoNum type="arabicPeriod"/>
            </a:pPr>
            <a:r>
              <a:rPr kumimoji="1" lang="ko-KR" altLang="en-US" dirty="0"/>
              <a:t>이 외에도 </a:t>
            </a:r>
            <a:r>
              <a:rPr kumimoji="1" lang="en" altLang="ko-KR" dirty="0"/>
              <a:t>Blender</a:t>
            </a:r>
            <a:r>
              <a:rPr kumimoji="1" lang="ko-KR" altLang="en-US" dirty="0"/>
              <a:t>는 </a:t>
            </a:r>
            <a:r>
              <a:rPr kumimoji="1" lang="en" altLang="ko-KR" dirty="0"/>
              <a:t>ABC, USD, PLY, STL, </a:t>
            </a:r>
            <a:r>
              <a:rPr kumimoji="1" lang="en" altLang="ko-KR" dirty="0" err="1"/>
              <a:t>Collada</a:t>
            </a:r>
            <a:r>
              <a:rPr kumimoji="1" lang="en" altLang="ko-KR" dirty="0"/>
              <a:t>, X3D, SVG, BVH </a:t>
            </a:r>
            <a:r>
              <a:rPr kumimoji="1" lang="ko-KR" altLang="en-US" dirty="0"/>
              <a:t>등 다양한 포맷의 </a:t>
            </a:r>
            <a:r>
              <a:rPr kumimoji="1" lang="en-US" altLang="ko-KR" dirty="0"/>
              <a:t>3</a:t>
            </a:r>
            <a:r>
              <a:rPr kumimoji="1" lang="en" altLang="ko-KR" dirty="0"/>
              <a:t>D data file</a:t>
            </a:r>
            <a:r>
              <a:rPr kumimoji="1" lang="ko-KR" altLang="en-US" dirty="0"/>
              <a:t>을 </a:t>
            </a:r>
            <a:r>
              <a:rPr kumimoji="1" lang="en" altLang="ko-KR" dirty="0"/>
              <a:t>import</a:t>
            </a:r>
            <a:r>
              <a:rPr kumimoji="1" lang="ko-KR" altLang="en-US" dirty="0"/>
              <a:t>하거나 </a:t>
            </a:r>
            <a:r>
              <a:rPr kumimoji="1" lang="en" altLang="ko-KR" dirty="0"/>
              <a:t>export</a:t>
            </a:r>
            <a:r>
              <a:rPr kumimoji="1" lang="ko-KR" altLang="en-US" dirty="0"/>
              <a:t>할 수 있습니다</a:t>
            </a:r>
            <a:r>
              <a:rPr kumimoji="1" lang="en-US" altLang="ko-KR" dirty="0"/>
              <a:t>. </a:t>
            </a:r>
          </a:p>
          <a:p>
            <a:endParaRPr kumimoji="1" lang="en-US" altLang="ko-KR" dirty="0"/>
          </a:p>
          <a:p>
            <a:pPr marL="228600" indent="-228600">
              <a:buFont typeface="+mj-lt"/>
              <a:buAutoNum type="arabicPeriod"/>
            </a:pPr>
            <a:r>
              <a:rPr kumimoji="1" lang="en" altLang="ko-KR" dirty="0"/>
              <a:t>There are many data file formats that Blender can import and export. The most prominent of these is, of course, .blend, which is Blender's native file format. This format can contain any data that can be loaded into blend, such as meshes, materials, animations, etc. However, not much data is distributed in this format. </a:t>
            </a:r>
          </a:p>
          <a:p>
            <a:pPr marL="228600" indent="-228600">
              <a:buFont typeface="+mj-lt"/>
              <a:buAutoNum type="arabicPeriod"/>
            </a:pPr>
            <a:r>
              <a:rPr kumimoji="1" lang="en" altLang="ko-KR" dirty="0"/>
              <a:t>The next most common format is wavefront's OBJ file format. This file format is very old and contains mesh and material data, but not animations. </a:t>
            </a:r>
          </a:p>
          <a:p>
            <a:pPr marL="228600" indent="-228600">
              <a:buFont typeface="+mj-lt"/>
              <a:buAutoNum type="arabicPeriod"/>
            </a:pPr>
            <a:r>
              <a:rPr kumimoji="1" lang="en" altLang="ko-KR" dirty="0"/>
              <a:t>The most popular 3D data format is FBX. This format was created by Autodesk and is the flagship format of their flagship 3D modeling and animation software, 3D Studio MAX. </a:t>
            </a:r>
          </a:p>
          <a:p>
            <a:pPr marL="228600" indent="-228600">
              <a:buFont typeface="+mj-lt"/>
              <a:buAutoNum type="arabicPeriod"/>
            </a:pPr>
            <a:r>
              <a:rPr kumimoji="1" lang="en" altLang="ko-KR" dirty="0"/>
              <a:t>Another format that has been increasing in recent years is the GLTF format created by the Chronos Group. This data format includes mesh, material, and animation, and is recognized as a very stable 3D data file format, with a GLTF viewer available online. The format exists in both JSON/ASCII-based and binary file formats. </a:t>
            </a:r>
          </a:p>
          <a:p>
            <a:pPr marL="228600" indent="-228600">
              <a:buFont typeface="+mj-lt"/>
              <a:buAutoNum type="arabicPeriod"/>
            </a:pPr>
            <a:r>
              <a:rPr kumimoji="1" lang="en" altLang="ko-KR" dirty="0"/>
              <a:t>In addition to this, Blender can import or export 3D data files in many other formats, including ABC, USD, PLY, STL, </a:t>
            </a:r>
            <a:r>
              <a:rPr kumimoji="1" lang="en" altLang="ko-KR" dirty="0" err="1"/>
              <a:t>Collada</a:t>
            </a:r>
            <a:r>
              <a:rPr kumimoji="1" lang="en" altLang="ko-KR" dirty="0"/>
              <a:t>, X3D, SVG, BVH, and more.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24</a:t>
            </a:fld>
            <a:endParaRPr kumimoji="1" lang="ko-KR" altLang="en-US"/>
          </a:p>
        </p:txBody>
      </p:sp>
    </p:spTree>
    <p:extLst>
      <p:ext uri="{BB962C8B-B14F-4D97-AF65-F5344CB8AC3E}">
        <p14:creationId xmlns:p14="http://schemas.microsoft.com/office/powerpoint/2010/main" val="413549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Blender</a:t>
            </a:r>
            <a:r>
              <a:rPr kumimoji="1" lang="ko-KR" altLang="en-US" dirty="0"/>
              <a:t>의 </a:t>
            </a:r>
            <a:r>
              <a:rPr kumimoji="1" lang="en-US" altLang="ko-KR" dirty="0"/>
              <a:t>homepage</a:t>
            </a:r>
            <a:r>
              <a:rPr kumimoji="1" lang="ko-KR" altLang="en-US" dirty="0"/>
              <a:t>인 </a:t>
            </a:r>
            <a:r>
              <a:rPr kumimoji="1" lang="en-US" altLang="ko-KR" dirty="0" err="1"/>
              <a:t>blender.org</a:t>
            </a:r>
            <a:r>
              <a:rPr kumimoji="1" lang="en-US" altLang="ko-KR" dirty="0"/>
              <a:t> </a:t>
            </a:r>
            <a:r>
              <a:rPr kumimoji="1" lang="ko-KR" altLang="en-US" dirty="0"/>
              <a:t>에서 </a:t>
            </a:r>
            <a:r>
              <a:rPr kumimoji="1" lang="en-US" altLang="ko-KR" dirty="0"/>
              <a:t>macOS, Windows, Linux, Steam</a:t>
            </a:r>
            <a:r>
              <a:rPr kumimoji="1" lang="ko-KR" altLang="en-US" dirty="0"/>
              <a:t> 등을 위한 </a:t>
            </a:r>
            <a:r>
              <a:rPr kumimoji="1" lang="en-US" altLang="ko-KR" dirty="0"/>
              <a:t>version</a:t>
            </a:r>
            <a:r>
              <a:rPr kumimoji="1" lang="ko-KR" altLang="en-US" dirty="0"/>
              <a:t>들과 함께</a:t>
            </a:r>
            <a:r>
              <a:rPr kumimoji="1" lang="en-US" altLang="ko-KR" dirty="0"/>
              <a:t>,</a:t>
            </a:r>
            <a:r>
              <a:rPr kumimoji="1" lang="ko-KR" altLang="en-US" dirty="0"/>
              <a:t> </a:t>
            </a:r>
            <a:r>
              <a:rPr kumimoji="1" lang="en-US" altLang="ko-KR" dirty="0"/>
              <a:t>source code</a:t>
            </a:r>
            <a:r>
              <a:rPr kumimoji="1" lang="ko-KR" altLang="en-US" dirty="0"/>
              <a:t> 까지 </a:t>
            </a:r>
            <a:r>
              <a:rPr kumimoji="1" lang="en-US" altLang="ko-KR" dirty="0"/>
              <a:t>download </a:t>
            </a:r>
            <a:r>
              <a:rPr kumimoji="1" lang="ko-KR" altLang="en-US" dirty="0"/>
              <a:t>할 수 있습니다</a:t>
            </a:r>
            <a:r>
              <a:rPr kumimoji="1" lang="en-US" altLang="ko-KR" dirty="0"/>
              <a:t>.</a:t>
            </a:r>
            <a:r>
              <a:rPr kumimoji="1" lang="ko-KR" altLang="en-US" dirty="0"/>
              <a:t> </a:t>
            </a:r>
            <a:r>
              <a:rPr kumimoji="1" lang="en-US" altLang="ko-KR" dirty="0"/>
              <a:t>2024</a:t>
            </a:r>
            <a:r>
              <a:rPr kumimoji="1" lang="ko-KR" altLang="en-US" dirty="0"/>
              <a:t>년 </a:t>
            </a:r>
            <a:r>
              <a:rPr kumimoji="1" lang="en-US" altLang="ko-KR" dirty="0"/>
              <a:t>4</a:t>
            </a:r>
            <a:r>
              <a:rPr kumimoji="1" lang="ko-KR" altLang="en-US" dirty="0"/>
              <a:t>월 현재 </a:t>
            </a:r>
            <a:r>
              <a:rPr kumimoji="1" lang="en-US" altLang="ko-KR" dirty="0"/>
              <a:t>Blender</a:t>
            </a:r>
            <a:r>
              <a:rPr kumimoji="1" lang="ko-KR" altLang="en-US" dirty="0"/>
              <a:t>의 최신 버전은 </a:t>
            </a:r>
            <a:r>
              <a:rPr kumimoji="1" lang="en-US" altLang="ko-KR" dirty="0"/>
              <a:t>4.1.1</a:t>
            </a:r>
            <a:r>
              <a:rPr kumimoji="1" lang="ko-KR" altLang="en-US" dirty="0"/>
              <a:t> 입니다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We </a:t>
            </a:r>
            <a:r>
              <a:rPr kumimoji="1" lang="en" altLang="ko-KR" dirty="0"/>
              <a:t>can download Blender from its homepage, </a:t>
            </a:r>
            <a:r>
              <a:rPr kumimoji="1" lang="en" altLang="ko-KR" dirty="0" err="1"/>
              <a:t>blender.org</a:t>
            </a:r>
            <a:r>
              <a:rPr kumimoji="1" lang="en" altLang="ko-KR" dirty="0"/>
              <a:t>, along with versions for macOS, Windows, Linux, Steam, and more, as well as the source code. As of April 2024, the latest version of Blender is 4.1.1.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3</a:t>
            </a:fld>
            <a:endParaRPr kumimoji="1" lang="ko-KR" altLang="en-US"/>
          </a:p>
        </p:txBody>
      </p:sp>
    </p:spTree>
    <p:extLst>
      <p:ext uri="{BB962C8B-B14F-4D97-AF65-F5344CB8AC3E}">
        <p14:creationId xmlns:p14="http://schemas.microsoft.com/office/powerpoint/2010/main" val="329047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Blender</a:t>
            </a:r>
            <a:r>
              <a:rPr kumimoji="1" lang="ko-KR" altLang="en-US" dirty="0"/>
              <a:t>의 </a:t>
            </a:r>
            <a:r>
              <a:rPr kumimoji="1" lang="en-US" altLang="ko-KR" dirty="0"/>
              <a:t>document</a:t>
            </a:r>
            <a:r>
              <a:rPr kumimoji="1" lang="ko-KR" altLang="en-US" dirty="0"/>
              <a:t>들은 </a:t>
            </a:r>
            <a:r>
              <a:rPr kumimoji="1" lang="en-US" altLang="ko-KR" dirty="0" err="1"/>
              <a:t>docs.blender.org</a:t>
            </a:r>
            <a:r>
              <a:rPr kumimoji="1" lang="ko-KR" altLang="en-US" dirty="0"/>
              <a:t> 에서 볼 수 있습니다</a:t>
            </a:r>
            <a:r>
              <a:rPr kumimoji="1" lang="en-US" altLang="ko-KR" dirty="0"/>
              <a:t>.</a:t>
            </a:r>
            <a:r>
              <a:rPr kumimoji="1" lang="ko-KR" altLang="en-US" dirty="0"/>
              <a:t> </a:t>
            </a:r>
            <a:endParaRPr kumimoji="1" lang="en-US" altLang="ko-KR" dirty="0"/>
          </a:p>
          <a:p>
            <a:endParaRPr kumimoji="1" lang="en-US" altLang="ko-KR" dirty="0"/>
          </a:p>
          <a:p>
            <a:r>
              <a:rPr kumimoji="1" lang="en" altLang="ko-KR" dirty="0"/>
              <a:t>Blender's documentation is available at </a:t>
            </a:r>
            <a:r>
              <a:rPr kumimoji="1" lang="en" altLang="ko-KR" dirty="0" err="1"/>
              <a:t>docs.blender.org</a:t>
            </a:r>
            <a:r>
              <a:rPr kumimoji="1" lang="en" altLang="ko-KR" dirty="0"/>
              <a:t>.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4</a:t>
            </a:fld>
            <a:endParaRPr kumimoji="1" lang="ko-KR" altLang="en-US"/>
          </a:p>
        </p:txBody>
      </p:sp>
    </p:spTree>
    <p:extLst>
      <p:ext uri="{BB962C8B-B14F-4D97-AF65-F5344CB8AC3E}">
        <p14:creationId xmlns:p14="http://schemas.microsoft.com/office/powerpoint/2010/main" val="420691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Blender</a:t>
            </a:r>
            <a:r>
              <a:rPr kumimoji="1" lang="ko-KR" altLang="en-US" dirty="0" err="1"/>
              <a:t>를</a:t>
            </a:r>
            <a:r>
              <a:rPr kumimoji="1" lang="ko-KR" altLang="en-US" dirty="0"/>
              <a:t> 구동했을 때 가장 먼저 </a:t>
            </a:r>
            <a:r>
              <a:rPr kumimoji="1" lang="en-US" altLang="ko-KR" dirty="0"/>
              <a:t>popup</a:t>
            </a:r>
            <a:r>
              <a:rPr kumimoji="1" lang="ko-KR" altLang="en-US" dirty="0" err="1"/>
              <a:t>으로</a:t>
            </a:r>
            <a:r>
              <a:rPr kumimoji="1" lang="ko-KR" altLang="en-US" dirty="0"/>
              <a:t> 보이는 화면을 </a:t>
            </a:r>
            <a:r>
              <a:rPr kumimoji="1" lang="en-US" altLang="ko-KR" dirty="0"/>
              <a:t>splash screen </a:t>
            </a:r>
            <a:r>
              <a:rPr kumimoji="1" lang="ko-KR" altLang="en-US" dirty="0"/>
              <a:t>이라 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우리는 이 화면에서</a:t>
            </a:r>
            <a:r>
              <a:rPr kumimoji="1" lang="en-US" altLang="ko-KR" dirty="0"/>
              <a:t>,</a:t>
            </a:r>
            <a:r>
              <a:rPr kumimoji="1" lang="ko-KR" altLang="en-US" dirty="0"/>
              <a:t> 가장 많이 쓰이는 메뉴와 최근 작업 파일들</a:t>
            </a:r>
            <a:r>
              <a:rPr kumimoji="1" lang="en-US" altLang="ko-KR" dirty="0"/>
              <a:t>,</a:t>
            </a:r>
            <a:r>
              <a:rPr kumimoji="1" lang="ko-KR" altLang="en-US" dirty="0"/>
              <a:t> 그리고 </a:t>
            </a:r>
            <a:r>
              <a:rPr kumimoji="1" lang="en-US" altLang="ko-KR" dirty="0"/>
              <a:t>Blender</a:t>
            </a:r>
            <a:r>
              <a:rPr kumimoji="1" lang="ko-KR" altLang="en-US" dirty="0"/>
              <a:t>의 버전 번호를 볼 수 있습니다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splash screen</a:t>
            </a:r>
            <a:r>
              <a:rPr kumimoji="1" lang="ko-KR" altLang="en-US" dirty="0"/>
              <a:t>의 이미지는 </a:t>
            </a:r>
            <a:r>
              <a:rPr kumimoji="1" lang="en-US" altLang="ko-KR" dirty="0"/>
              <a:t>Blender </a:t>
            </a:r>
            <a:r>
              <a:rPr kumimoji="1" lang="ko-KR" altLang="en-US" dirty="0"/>
              <a:t>버전마다 달라집니다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splash screen</a:t>
            </a:r>
            <a:r>
              <a:rPr kumimoji="1" lang="ko-KR" altLang="en-US" dirty="0"/>
              <a:t>은 </a:t>
            </a:r>
            <a:r>
              <a:rPr kumimoji="1" lang="en-US" altLang="ko-KR" dirty="0"/>
              <a:t>click</a:t>
            </a:r>
            <a:r>
              <a:rPr kumimoji="1" lang="ko-KR" altLang="en-US" dirty="0"/>
              <a:t>을 하면 사라집니다</a:t>
            </a:r>
            <a:r>
              <a:rPr kumimoji="1" lang="en-US" altLang="ko-KR" dirty="0"/>
              <a:t>.</a:t>
            </a:r>
          </a:p>
          <a:p>
            <a:endParaRPr kumimoji="1" lang="en-US" altLang="ko-KR" dirty="0"/>
          </a:p>
          <a:p>
            <a:pPr marL="228600" indent="-228600">
              <a:buFont typeface="+mj-lt"/>
              <a:buAutoNum type="arabicPeriod"/>
            </a:pPr>
            <a:r>
              <a:rPr kumimoji="1" lang="en" altLang="ko-KR" dirty="0"/>
              <a:t>The first screen that pops up when we start Blender is called the splash screen. </a:t>
            </a:r>
          </a:p>
          <a:p>
            <a:pPr marL="228600" indent="-228600">
              <a:buFont typeface="+mj-lt"/>
              <a:buAutoNum type="arabicPeriod"/>
            </a:pPr>
            <a:r>
              <a:rPr kumimoji="1" lang="en" altLang="ko-KR" dirty="0"/>
              <a:t>On this screen, we can see the most commonly used menus, recent working files, and the version number of Blender. </a:t>
            </a:r>
          </a:p>
          <a:p>
            <a:pPr marL="228600" indent="-228600">
              <a:buFont typeface="+mj-lt"/>
              <a:buAutoNum type="arabicPeriod"/>
            </a:pPr>
            <a:r>
              <a:rPr kumimoji="1" lang="en" altLang="ko-KR" dirty="0"/>
              <a:t>The image of the splash screen varies from version to version of Blender. </a:t>
            </a:r>
          </a:p>
          <a:p>
            <a:pPr marL="228600" indent="-228600">
              <a:buFont typeface="+mj-lt"/>
              <a:buAutoNum type="arabicPeriod"/>
            </a:pPr>
            <a:r>
              <a:rPr kumimoji="1" lang="en-US" altLang="ko-KR" dirty="0"/>
              <a:t>The splash screen disappears when we click it.</a:t>
            </a:r>
          </a:p>
          <a:p>
            <a:pPr marL="228600" indent="-228600">
              <a:buFont typeface="+mj-lt"/>
              <a:buAutoNum type="arabicPeriod"/>
            </a:pPr>
            <a:endParaRPr kumimoji="1" lang="en"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5</a:t>
            </a:fld>
            <a:endParaRPr kumimoji="1" lang="ko-KR" altLang="en-US"/>
          </a:p>
        </p:txBody>
      </p:sp>
    </p:spTree>
    <p:extLst>
      <p:ext uri="{BB962C8B-B14F-4D97-AF65-F5344CB8AC3E}">
        <p14:creationId xmlns:p14="http://schemas.microsoft.com/office/powerpoint/2010/main" val="176390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Blender</a:t>
            </a:r>
            <a:r>
              <a:rPr kumimoji="1" lang="ko-KR" altLang="en-US" dirty="0"/>
              <a:t>의 중앙부에는 </a:t>
            </a:r>
            <a:r>
              <a:rPr kumimoji="1" lang="en-US" altLang="ko-KR" dirty="0"/>
              <a:t>3</a:t>
            </a:r>
            <a:r>
              <a:rPr kumimoji="1" lang="en" altLang="ko-KR" dirty="0"/>
              <a:t>D Viewport</a:t>
            </a:r>
            <a:r>
              <a:rPr kumimoji="1" lang="ko-KR" altLang="en-US" dirty="0"/>
              <a:t>가 있으며</a:t>
            </a:r>
            <a:r>
              <a:rPr kumimoji="1" lang="en-US" altLang="ko-KR" dirty="0"/>
              <a:t>, </a:t>
            </a:r>
            <a:r>
              <a:rPr kumimoji="1" lang="ko-KR" altLang="en-US" dirty="0"/>
              <a:t>대부분의 작업이 여기서 이루어 집니다</a:t>
            </a:r>
            <a:r>
              <a:rPr kumimoji="1" lang="en-US" altLang="ko-KR" dirty="0"/>
              <a:t>. </a:t>
            </a:r>
          </a:p>
          <a:p>
            <a:pPr marL="228600" indent="-228600">
              <a:buFont typeface="+mj-lt"/>
              <a:buAutoNum type="arabicPeriod"/>
            </a:pPr>
            <a:r>
              <a:rPr kumimoji="1" lang="en-US" altLang="ko-KR" dirty="0"/>
              <a:t>3</a:t>
            </a:r>
            <a:r>
              <a:rPr kumimoji="1" lang="en" altLang="ko-KR" dirty="0"/>
              <a:t>D viewport </a:t>
            </a:r>
            <a:r>
              <a:rPr kumimoji="1" lang="ko-KR" altLang="en-US" dirty="0"/>
              <a:t>안에는 </a:t>
            </a:r>
            <a:r>
              <a:rPr kumimoji="1" lang="en" altLang="ko-KR" dirty="0"/>
              <a:t>mode</a:t>
            </a:r>
            <a:r>
              <a:rPr kumimoji="1" lang="ko-KR" altLang="en-US" dirty="0"/>
              <a:t>와 </a:t>
            </a:r>
            <a:r>
              <a:rPr kumimoji="1" lang="en" altLang="ko-KR" dirty="0"/>
              <a:t>menu, viewport shading buttons, navigation gizmo, toolbar </a:t>
            </a:r>
            <a:r>
              <a:rPr kumimoji="1" lang="ko-KR" altLang="en-US" dirty="0"/>
              <a:t>등이 제공되어 다양한 작업을 도와줍니다</a:t>
            </a:r>
            <a:r>
              <a:rPr kumimoji="1" lang="en-US" altLang="ko-KR" dirty="0"/>
              <a:t>. </a:t>
            </a:r>
          </a:p>
          <a:p>
            <a:pPr marL="228600" indent="-228600">
              <a:buFont typeface="+mj-lt"/>
              <a:buAutoNum type="arabicPeriod"/>
            </a:pPr>
            <a:r>
              <a:rPr kumimoji="1" lang="ko-KR" altLang="en-US" dirty="0"/>
              <a:t>맨 위에 있는 </a:t>
            </a:r>
            <a:r>
              <a:rPr kumimoji="1" lang="en" altLang="ko-KR" dirty="0" err="1"/>
              <a:t>Topbar</a:t>
            </a:r>
            <a:r>
              <a:rPr kumimoji="1" lang="ko-KR" altLang="en-US" dirty="0"/>
              <a:t>는 </a:t>
            </a:r>
            <a:r>
              <a:rPr kumimoji="1" lang="ko-KR" altLang="en-US" dirty="0" err="1"/>
              <a:t>메인메뉴와</a:t>
            </a:r>
            <a:r>
              <a:rPr kumimoji="1" lang="ko-KR" altLang="en-US" dirty="0"/>
              <a:t> </a:t>
            </a:r>
            <a:r>
              <a:rPr kumimoji="1" lang="en" altLang="ko-KR" dirty="0"/>
              <a:t>workspace </a:t>
            </a:r>
            <a:r>
              <a:rPr kumimoji="1" lang="ko-KR" altLang="en-US" dirty="0"/>
              <a:t>선택버튼 등을 가지고 있습니다</a:t>
            </a:r>
            <a:r>
              <a:rPr kumimoji="1" lang="en-US" altLang="ko-KR" dirty="0"/>
              <a:t>. </a:t>
            </a:r>
          </a:p>
          <a:p>
            <a:pPr marL="228600" indent="-228600">
              <a:buFont typeface="+mj-lt"/>
              <a:buAutoNum type="arabicPeriod"/>
            </a:pPr>
            <a:r>
              <a:rPr kumimoji="1" lang="ko-KR" altLang="en-US" dirty="0"/>
              <a:t>오른쪽 사이드 상단에는 오브젝트들</a:t>
            </a:r>
            <a:r>
              <a:rPr kumimoji="1" lang="en-US" altLang="ko-KR" dirty="0"/>
              <a:t>, </a:t>
            </a:r>
            <a:r>
              <a:rPr kumimoji="1" lang="ko-KR" altLang="en-US" dirty="0"/>
              <a:t>그룹 등의 엔티티들의 리스트를 보여주고 계층적 구조를 관리할 수 있는 </a:t>
            </a:r>
            <a:r>
              <a:rPr kumimoji="1" lang="en" altLang="ko-KR" dirty="0"/>
              <a:t>Outliner</a:t>
            </a:r>
            <a:r>
              <a:rPr kumimoji="1" lang="ko-KR" altLang="en-US" dirty="0"/>
              <a:t>가 있습니다</a:t>
            </a:r>
            <a:r>
              <a:rPr kumimoji="1" lang="en-US" altLang="ko-KR" dirty="0"/>
              <a:t>. </a:t>
            </a:r>
          </a:p>
          <a:p>
            <a:pPr marL="228600" indent="-228600">
              <a:buFont typeface="+mj-lt"/>
              <a:buAutoNum type="arabicPeriod"/>
            </a:pPr>
            <a:r>
              <a:rPr kumimoji="1" lang="ko-KR" altLang="en-US" dirty="0"/>
              <a:t>오른쪽 사이드 하단에는 각종 </a:t>
            </a:r>
            <a:r>
              <a:rPr kumimoji="1" lang="en" altLang="ko-KR" dirty="0"/>
              <a:t>property</a:t>
            </a:r>
            <a:r>
              <a:rPr kumimoji="1" lang="ko-KR" altLang="en-US" dirty="0"/>
              <a:t>들을 확인하고 입력할 수 있는 </a:t>
            </a:r>
            <a:r>
              <a:rPr kumimoji="1" lang="en" altLang="ko-KR" dirty="0"/>
              <a:t>Property Editor</a:t>
            </a:r>
            <a:r>
              <a:rPr kumimoji="1" lang="ko-KR" altLang="en-US" dirty="0"/>
              <a:t>가 있습니다</a:t>
            </a:r>
            <a:r>
              <a:rPr kumimoji="1" lang="en-US" altLang="ko-KR" dirty="0"/>
              <a:t>. </a:t>
            </a:r>
          </a:p>
          <a:p>
            <a:pPr marL="228600" indent="-228600">
              <a:buFont typeface="+mj-lt"/>
              <a:buAutoNum type="arabicPeriod"/>
            </a:pPr>
            <a:r>
              <a:rPr kumimoji="1" lang="en-US" altLang="ko-KR" dirty="0"/>
              <a:t>3</a:t>
            </a:r>
            <a:r>
              <a:rPr kumimoji="1" lang="en" altLang="ko-KR" dirty="0"/>
              <a:t>D Viewport</a:t>
            </a:r>
            <a:r>
              <a:rPr kumimoji="1" lang="ko-KR" altLang="en-US" dirty="0"/>
              <a:t>의 바로 아래에는 </a:t>
            </a:r>
            <a:r>
              <a:rPr kumimoji="1" lang="en" altLang="ko-KR" dirty="0"/>
              <a:t>keyframe animation</a:t>
            </a:r>
            <a:r>
              <a:rPr kumimoji="1" lang="ko-KR" altLang="en-US" dirty="0"/>
              <a:t>을 생성하고 관리하는 </a:t>
            </a:r>
            <a:r>
              <a:rPr kumimoji="1" lang="en" altLang="ko-KR" dirty="0"/>
              <a:t>Timeline </a:t>
            </a:r>
            <a:r>
              <a:rPr kumimoji="1" lang="ko-KR" altLang="en-US" dirty="0"/>
              <a:t>이 존재합니다</a:t>
            </a:r>
            <a:r>
              <a:rPr kumimoji="1" lang="en-US" altLang="ko-KR" dirty="0"/>
              <a:t>. </a:t>
            </a:r>
          </a:p>
          <a:p>
            <a:pPr marL="228600" indent="-228600">
              <a:buFont typeface="+mj-lt"/>
              <a:buAutoNum type="arabicPeriod"/>
            </a:pPr>
            <a:r>
              <a:rPr kumimoji="1" lang="ko-KR" altLang="en-US" dirty="0"/>
              <a:t>마지막으로 </a:t>
            </a:r>
            <a:r>
              <a:rPr kumimoji="1" lang="en" altLang="ko-KR" dirty="0"/>
              <a:t>Blender interface</a:t>
            </a:r>
            <a:r>
              <a:rPr kumimoji="1" lang="ko-KR" altLang="en-US" dirty="0"/>
              <a:t>의 가장 하단에는 현재 선택한 기능의 </a:t>
            </a:r>
            <a:r>
              <a:rPr kumimoji="1" lang="en" altLang="ko-KR" dirty="0"/>
              <a:t>keyboard shortcut</a:t>
            </a:r>
            <a:r>
              <a:rPr kumimoji="1" lang="ko-KR" altLang="en-US" dirty="0"/>
              <a:t>을 보여주고</a:t>
            </a:r>
            <a:r>
              <a:rPr kumimoji="1" lang="en-US" altLang="ko-KR" dirty="0"/>
              <a:t>, </a:t>
            </a:r>
            <a:r>
              <a:rPr kumimoji="1" lang="en" altLang="ko-KR" dirty="0"/>
              <a:t>vertex</a:t>
            </a:r>
            <a:r>
              <a:rPr kumimoji="1" lang="ko-KR" altLang="en-US" dirty="0"/>
              <a:t>의 수 등 각종 통계를 보여주는 </a:t>
            </a:r>
            <a:r>
              <a:rPr kumimoji="1" lang="en" altLang="ko-KR" dirty="0"/>
              <a:t>Status Bar</a:t>
            </a:r>
            <a:r>
              <a:rPr kumimoji="1" lang="ko-KR" altLang="en-US" dirty="0"/>
              <a:t>가 있습니다</a:t>
            </a:r>
            <a:r>
              <a:rPr kumimoji="1" lang="en-US" altLang="ko-KR" dirty="0"/>
              <a:t>. </a:t>
            </a:r>
          </a:p>
          <a:p>
            <a:pPr marL="0" indent="0">
              <a:buFont typeface="+mj-lt"/>
              <a:buNone/>
            </a:pPr>
            <a:endParaRPr kumimoji="1" lang="en-US" altLang="ko-KR" dirty="0"/>
          </a:p>
          <a:p>
            <a:pPr marL="0" indent="0">
              <a:buFont typeface="+mj-lt"/>
              <a:buNone/>
            </a:pPr>
            <a:r>
              <a:rPr kumimoji="1" lang="en" altLang="ko-KR" dirty="0"/>
              <a:t>At the </a:t>
            </a:r>
            <a:r>
              <a:rPr kumimoji="1" lang="en" altLang="ko-KR" dirty="0" err="1"/>
              <a:t>centre</a:t>
            </a:r>
            <a:r>
              <a:rPr kumimoji="1" lang="en" altLang="ko-KR" dirty="0"/>
              <a:t> of Blender is the 3D Viewport, where most of the work is done. </a:t>
            </a:r>
          </a:p>
          <a:p>
            <a:pPr marL="0" indent="0">
              <a:buFont typeface="+mj-lt"/>
              <a:buNone/>
            </a:pPr>
            <a:r>
              <a:rPr kumimoji="1" lang="en" altLang="ko-KR" dirty="0"/>
              <a:t>Inside the 3D viewport, we'll find modes and menus, viewport shading buttons, navigation gizmos, and toolbars to help us with various tasks. </a:t>
            </a:r>
          </a:p>
          <a:p>
            <a:pPr marL="0" indent="0">
              <a:buFont typeface="+mj-lt"/>
              <a:buNone/>
            </a:pPr>
            <a:r>
              <a:rPr kumimoji="1" lang="en" altLang="ko-KR" dirty="0"/>
              <a:t>The </a:t>
            </a:r>
            <a:r>
              <a:rPr kumimoji="1" lang="en" altLang="ko-KR" dirty="0" err="1"/>
              <a:t>Topbar</a:t>
            </a:r>
            <a:r>
              <a:rPr kumimoji="1" lang="en" altLang="ko-KR" dirty="0"/>
              <a:t> at the top contains the main menu and the workspace selection buttons. </a:t>
            </a:r>
          </a:p>
          <a:p>
            <a:pPr marL="0" indent="0">
              <a:buFont typeface="+mj-lt"/>
              <a:buNone/>
            </a:pPr>
            <a:r>
              <a:rPr kumimoji="1" lang="en" altLang="ko-KR" dirty="0"/>
              <a:t>At the top of the right-hand side is the Outliner, which shows a list of entities such as objects, groups, etc. and allows us to manage their hierarchical structure. </a:t>
            </a:r>
          </a:p>
          <a:p>
            <a:pPr marL="0" indent="0">
              <a:buFont typeface="+mj-lt"/>
              <a:buNone/>
            </a:pPr>
            <a:r>
              <a:rPr kumimoji="1" lang="en" altLang="ko-KR" dirty="0"/>
              <a:t>At the bottom of the right-hand side is the Property Editor, where we can view and enter various properties. </a:t>
            </a:r>
          </a:p>
          <a:p>
            <a:pPr marL="0" indent="0">
              <a:buFont typeface="+mj-lt"/>
              <a:buNone/>
            </a:pPr>
            <a:r>
              <a:rPr kumimoji="1" lang="en" altLang="ko-KR" dirty="0"/>
              <a:t>Directly below the 3D Viewport is the Timeline, where we can create and manage keyframe animations. </a:t>
            </a:r>
          </a:p>
          <a:p>
            <a:pPr marL="0" indent="0">
              <a:buFont typeface="+mj-lt"/>
              <a:buNone/>
            </a:pPr>
            <a:r>
              <a:rPr kumimoji="1" lang="en" altLang="ko-KR" dirty="0"/>
              <a:t>Finally, at the very bottom of the Blender interface is the Status Bar, which shows keyboard shortcuts for the currently selected function and displays various statistics such as the number of vertices.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6</a:t>
            </a:fld>
            <a:endParaRPr kumimoji="1" lang="ko-KR" altLang="en-US"/>
          </a:p>
        </p:txBody>
      </p:sp>
    </p:spTree>
    <p:extLst>
      <p:ext uri="{BB962C8B-B14F-4D97-AF65-F5344CB8AC3E}">
        <p14:creationId xmlns:p14="http://schemas.microsoft.com/office/powerpoint/2010/main" val="111711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이것은 </a:t>
            </a:r>
            <a:r>
              <a:rPr kumimoji="1" lang="en" altLang="ko-KR" dirty="0"/>
              <a:t>Blender</a:t>
            </a:r>
            <a:r>
              <a:rPr kumimoji="1" lang="ko-KR" altLang="en-US" dirty="0" err="1"/>
              <a:t>를</a:t>
            </a:r>
            <a:r>
              <a:rPr kumimoji="1" lang="ko-KR" altLang="en-US" dirty="0"/>
              <a:t> 시작하면 우리가 볼 수 있는 화면 입니다</a:t>
            </a:r>
            <a:r>
              <a:rPr kumimoji="1" lang="en-US" altLang="ko-KR" dirty="0"/>
              <a:t>. </a:t>
            </a:r>
          </a:p>
          <a:p>
            <a:pPr marL="228600" indent="-228600">
              <a:buFont typeface="+mj-lt"/>
              <a:buAutoNum type="arabicPeriod"/>
            </a:pPr>
            <a:r>
              <a:rPr kumimoji="1" lang="ko-KR" altLang="en-US" dirty="0"/>
              <a:t>먼저 </a:t>
            </a:r>
            <a:r>
              <a:rPr kumimoji="1" lang="en" altLang="ko-KR" dirty="0"/>
              <a:t>3D Viewport</a:t>
            </a:r>
            <a:r>
              <a:rPr kumimoji="1" lang="ko-KR" altLang="en-US" dirty="0"/>
              <a:t>의 중앙에는 회색의 </a:t>
            </a:r>
            <a:r>
              <a:rPr kumimoji="1" lang="en" altLang="ko-KR" dirty="0"/>
              <a:t>default cube</a:t>
            </a:r>
            <a:r>
              <a:rPr kumimoji="1" lang="ko-KR" altLang="en-US" dirty="0"/>
              <a:t>가 있습니다</a:t>
            </a:r>
            <a:r>
              <a:rPr kumimoji="1" lang="en-US" altLang="ko-KR" dirty="0"/>
              <a:t>. </a:t>
            </a:r>
            <a:r>
              <a:rPr kumimoji="1" lang="en" altLang="ko-KR" dirty="0"/>
              <a:t>cube</a:t>
            </a:r>
            <a:r>
              <a:rPr kumimoji="1" lang="ko-KR" altLang="en-US" dirty="0"/>
              <a:t>의 </a:t>
            </a:r>
            <a:r>
              <a:rPr kumimoji="1" lang="en" altLang="ko-KR" dirty="0"/>
              <a:t>center</a:t>
            </a:r>
            <a:r>
              <a:rPr kumimoji="1" lang="ko-KR" altLang="en-US" dirty="0"/>
              <a:t>는 원점이고</a:t>
            </a:r>
            <a:r>
              <a:rPr kumimoji="1" lang="en-US" altLang="ko-KR" dirty="0"/>
              <a:t>, </a:t>
            </a:r>
            <a:r>
              <a:rPr kumimoji="1" lang="ko-KR" altLang="en-US" dirty="0"/>
              <a:t>한 변의 길이는 </a:t>
            </a:r>
            <a:r>
              <a:rPr kumimoji="1" lang="en-US" altLang="ko-KR" dirty="0"/>
              <a:t>2 </a:t>
            </a:r>
            <a:r>
              <a:rPr kumimoji="1" lang="ko-KR" altLang="en-US" dirty="0"/>
              <a:t>입니다</a:t>
            </a:r>
            <a:r>
              <a:rPr kumimoji="1" lang="en-US" altLang="ko-KR" dirty="0"/>
              <a:t>. </a:t>
            </a:r>
            <a:r>
              <a:rPr kumimoji="1" lang="ko-KR" altLang="en-US" dirty="0"/>
              <a:t>즉</a:t>
            </a:r>
            <a:r>
              <a:rPr kumimoji="1" lang="en-US" altLang="ko-KR" dirty="0"/>
              <a:t>, </a:t>
            </a:r>
            <a:r>
              <a:rPr kumimoji="1" lang="en" altLang="ko-KR" dirty="0"/>
              <a:t>3D viewport</a:t>
            </a:r>
            <a:r>
              <a:rPr kumimoji="1" lang="ko-KR" altLang="en-US" dirty="0"/>
              <a:t>에서 우리 눈에 가장 가까이 보이는 </a:t>
            </a:r>
            <a:r>
              <a:rPr kumimoji="1" lang="en" altLang="ko-KR" dirty="0"/>
              <a:t>vertex (</a:t>
            </a:r>
            <a:r>
              <a:rPr kumimoji="1" lang="ko-KR" altLang="en-US" dirty="0"/>
              <a:t>그림에서 노랑색 </a:t>
            </a:r>
            <a:r>
              <a:rPr kumimoji="1" lang="en-US" altLang="ko-KR" dirty="0"/>
              <a:t>point</a:t>
            </a:r>
            <a:r>
              <a:rPr kumimoji="1" lang="ko-KR" altLang="en-US" dirty="0"/>
              <a:t>로 표시됨</a:t>
            </a:r>
            <a:r>
              <a:rPr kumimoji="1" lang="en-US" altLang="ko-KR" dirty="0"/>
              <a:t>)</a:t>
            </a:r>
            <a:r>
              <a:rPr kumimoji="1" lang="ko-KR" altLang="en-US" dirty="0"/>
              <a:t> 의 좌표는 </a:t>
            </a:r>
            <a:r>
              <a:rPr kumimoji="1" lang="en-US" altLang="ko-KR" dirty="0"/>
              <a:t>(1, -1, 1) </a:t>
            </a:r>
            <a:r>
              <a:rPr kumimoji="1" lang="ko-KR" altLang="en-US" dirty="0"/>
              <a:t>입니다</a:t>
            </a:r>
            <a:r>
              <a:rPr kumimoji="1" lang="en-US" altLang="ko-KR" dirty="0"/>
              <a:t>. </a:t>
            </a:r>
            <a:r>
              <a:rPr kumimoji="1" lang="ko-KR" altLang="en-US" dirty="0"/>
              <a:t>참고로 </a:t>
            </a:r>
            <a:r>
              <a:rPr kumimoji="1" lang="en" altLang="ko-KR" dirty="0"/>
              <a:t>blender</a:t>
            </a:r>
            <a:r>
              <a:rPr kumimoji="1" lang="ko-KR" altLang="en-US" dirty="0"/>
              <a:t>의 </a:t>
            </a:r>
            <a:r>
              <a:rPr kumimoji="1" lang="en-US" altLang="ko-KR" dirty="0"/>
              <a:t>3D Viewport</a:t>
            </a:r>
            <a:r>
              <a:rPr kumimoji="1" lang="ko-KR" altLang="en-US" dirty="0"/>
              <a:t>의 </a:t>
            </a:r>
            <a:r>
              <a:rPr kumimoji="1" lang="en" altLang="ko-KR" dirty="0"/>
              <a:t>default view</a:t>
            </a:r>
            <a:r>
              <a:rPr kumimoji="1" lang="ko-KR" altLang="en-US" dirty="0"/>
              <a:t>는 오른손 좌표계이긴 하지만 </a:t>
            </a:r>
            <a:r>
              <a:rPr kumimoji="1" lang="en" altLang="ko-KR" dirty="0"/>
              <a:t>up </a:t>
            </a:r>
            <a:r>
              <a:rPr kumimoji="1" lang="ko-KR" altLang="en-US" dirty="0"/>
              <a:t>방향이 </a:t>
            </a:r>
            <a:r>
              <a:rPr kumimoji="1" lang="en" altLang="ko-KR" dirty="0"/>
              <a:t>z </a:t>
            </a:r>
            <a:r>
              <a:rPr kumimoji="1" lang="ko-KR" altLang="en-US" dirty="0"/>
              <a:t>축 방향입니다</a:t>
            </a:r>
            <a:r>
              <a:rPr kumimoji="1" lang="en-US" altLang="ko-KR" dirty="0"/>
              <a:t>. </a:t>
            </a:r>
            <a:r>
              <a:rPr kumimoji="1" lang="ko-KR" altLang="en-US" dirty="0"/>
              <a:t>세 축은 </a:t>
            </a:r>
            <a:r>
              <a:rPr kumimoji="1" lang="en" altLang="ko-KR" dirty="0"/>
              <a:t>x, y, z </a:t>
            </a:r>
            <a:r>
              <a:rPr kumimoji="1" lang="ko-KR" altLang="en-US" dirty="0"/>
              <a:t>순서대로 </a:t>
            </a:r>
            <a:r>
              <a:rPr kumimoji="1" lang="en" altLang="ko-KR" dirty="0"/>
              <a:t>red, green, blue color</a:t>
            </a:r>
            <a:r>
              <a:rPr kumimoji="1" lang="ko-KR" altLang="en-US" dirty="0"/>
              <a:t>로 그려져 있습니다</a:t>
            </a:r>
            <a:r>
              <a:rPr kumimoji="1" lang="en-US" altLang="ko-KR" dirty="0"/>
              <a:t>. </a:t>
            </a:r>
          </a:p>
          <a:p>
            <a:pPr marL="228600" indent="-228600">
              <a:buFont typeface="+mj-lt"/>
              <a:buAutoNum type="arabicPeriod"/>
            </a:pPr>
            <a:r>
              <a:rPr kumimoji="1" lang="en" altLang="ko-KR" dirty="0"/>
              <a:t>3D Viewport</a:t>
            </a:r>
            <a:r>
              <a:rPr kumimoji="1" lang="ko-KR" altLang="en-US" dirty="0"/>
              <a:t>에는 </a:t>
            </a:r>
            <a:r>
              <a:rPr kumimoji="1" lang="en" altLang="ko-KR" dirty="0"/>
              <a:t>default camera</a:t>
            </a:r>
            <a:r>
              <a:rPr kumimoji="1" lang="ko-KR" altLang="en-US" dirty="0"/>
              <a:t>도 하나 있습니다</a:t>
            </a:r>
            <a:r>
              <a:rPr kumimoji="1" lang="en-US" altLang="ko-KR" dirty="0"/>
              <a:t>. </a:t>
            </a:r>
            <a:r>
              <a:rPr kumimoji="1" lang="ko-KR" altLang="en-US" dirty="0"/>
              <a:t>이 </a:t>
            </a:r>
            <a:r>
              <a:rPr kumimoji="1" lang="en" altLang="ko-KR" dirty="0"/>
              <a:t>camera</a:t>
            </a:r>
            <a:r>
              <a:rPr kumimoji="1" lang="ko-KR" altLang="en-US" dirty="0"/>
              <a:t>는 </a:t>
            </a:r>
            <a:r>
              <a:rPr kumimoji="1" lang="en" altLang="ko-KR" dirty="0"/>
              <a:t>working camera (3D viewport</a:t>
            </a:r>
            <a:r>
              <a:rPr kumimoji="1" lang="ko-KR" altLang="en-US" dirty="0" err="1"/>
              <a:t>를</a:t>
            </a:r>
            <a:r>
              <a:rPr kumimoji="1" lang="ko-KR" altLang="en-US" dirty="0"/>
              <a:t> 보여주는</a:t>
            </a:r>
            <a:r>
              <a:rPr kumimoji="1" lang="en-US" altLang="ko-KR" dirty="0"/>
              <a:t>)</a:t>
            </a:r>
            <a:r>
              <a:rPr kumimoji="1" lang="ko-KR" altLang="en-US" dirty="0"/>
              <a:t> 와는 별개로 </a:t>
            </a:r>
            <a:r>
              <a:rPr kumimoji="1" lang="en-US" altLang="ko-KR" dirty="0"/>
              <a:t>scene</a:t>
            </a:r>
            <a:r>
              <a:rPr kumimoji="1" lang="ko-KR" altLang="en-US" dirty="0"/>
              <a:t>을 최종 </a:t>
            </a:r>
            <a:r>
              <a:rPr kumimoji="1" lang="en" altLang="ko-KR" dirty="0"/>
              <a:t>rendering</a:t>
            </a:r>
            <a:r>
              <a:rPr kumimoji="1" lang="ko-KR" altLang="en-US" dirty="0"/>
              <a:t>을 할 때 사용합니다</a:t>
            </a:r>
            <a:r>
              <a:rPr kumimoji="1" lang="en-US" altLang="ko-KR" dirty="0"/>
              <a:t>. </a:t>
            </a:r>
            <a:r>
              <a:rPr kumimoji="1" lang="ko-KR" altLang="en-US" dirty="0"/>
              <a:t>이 </a:t>
            </a:r>
            <a:r>
              <a:rPr kumimoji="1" lang="en-US" altLang="ko-KR" dirty="0"/>
              <a:t>camera</a:t>
            </a:r>
            <a:r>
              <a:rPr kumimoji="1" lang="ko-KR" altLang="en-US" dirty="0"/>
              <a:t>에서의 </a:t>
            </a:r>
            <a:r>
              <a:rPr kumimoji="1" lang="en-US" altLang="ko-KR" dirty="0"/>
              <a:t>view</a:t>
            </a:r>
            <a:r>
              <a:rPr kumimoji="1" lang="ko-KR" altLang="en-US" dirty="0"/>
              <a:t>로 </a:t>
            </a:r>
            <a:r>
              <a:rPr kumimoji="1" lang="en-US" altLang="ko-KR" dirty="0"/>
              <a:t>rendering </a:t>
            </a:r>
            <a:r>
              <a:rPr kumimoji="1" lang="ko-KR" altLang="en-US" dirty="0"/>
              <a:t>된 결과를 보려면 </a:t>
            </a:r>
            <a:r>
              <a:rPr kumimoji="1" lang="en-US" altLang="ko-KR" dirty="0"/>
              <a:t>main menu </a:t>
            </a:r>
            <a:r>
              <a:rPr kumimoji="1" lang="ko-KR" altLang="en-US" dirty="0"/>
              <a:t>에서 </a:t>
            </a:r>
            <a:r>
              <a:rPr kumimoji="1" lang="en-US" altLang="ko-KR" dirty="0"/>
              <a:t>Render &gt; Render Image</a:t>
            </a:r>
            <a:r>
              <a:rPr kumimoji="1" lang="ko-KR" altLang="en-US" dirty="0" err="1"/>
              <a:t>를</a:t>
            </a:r>
            <a:r>
              <a:rPr kumimoji="1" lang="ko-KR" altLang="en-US" dirty="0"/>
              <a:t> 선택하면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US" altLang="ko-KR" dirty="0"/>
              <a:t>D</a:t>
            </a:r>
            <a:r>
              <a:rPr kumimoji="1" lang="en" altLang="ko-KR" dirty="0" err="1"/>
              <a:t>efault</a:t>
            </a:r>
            <a:r>
              <a:rPr kumimoji="1" lang="ko-KR" altLang="en-US" dirty="0"/>
              <a:t>로 </a:t>
            </a:r>
            <a:r>
              <a:rPr kumimoji="1" lang="en" altLang="ko-KR" dirty="0"/>
              <a:t>point light source</a:t>
            </a:r>
            <a:r>
              <a:rPr kumimoji="1" lang="ko-KR" altLang="en-US" dirty="0"/>
              <a:t>가 하나 주어집니다</a:t>
            </a:r>
            <a:r>
              <a:rPr kumimoji="1" lang="en-US" altLang="ko-KR" dirty="0"/>
              <a:t>. </a:t>
            </a:r>
            <a:r>
              <a:rPr kumimoji="1" lang="ko-KR" altLang="en-US" dirty="0"/>
              <a:t>이 </a:t>
            </a:r>
            <a:r>
              <a:rPr kumimoji="1" lang="en" altLang="ko-KR" dirty="0"/>
              <a:t>light source</a:t>
            </a:r>
            <a:r>
              <a:rPr kumimoji="1" lang="ko-KR" altLang="en-US" dirty="0"/>
              <a:t>는 </a:t>
            </a:r>
            <a:r>
              <a:rPr kumimoji="1" lang="en" altLang="ko-KR" dirty="0"/>
              <a:t>rendering</a:t>
            </a:r>
            <a:r>
              <a:rPr kumimoji="1" lang="ko-KR" altLang="en-US" dirty="0"/>
              <a:t>을 할 때 관여하는 것으로</a:t>
            </a:r>
            <a:r>
              <a:rPr kumimoji="1" lang="en-US" altLang="ko-KR" dirty="0"/>
              <a:t>, </a:t>
            </a:r>
            <a:r>
              <a:rPr kumimoji="1" lang="ko-KR" altLang="en-US" dirty="0"/>
              <a:t>필요한 경우 여러 개의 </a:t>
            </a:r>
            <a:r>
              <a:rPr kumimoji="1" lang="en" altLang="ko-KR" dirty="0"/>
              <a:t>light </a:t>
            </a:r>
            <a:r>
              <a:rPr kumimoji="1" lang="ko-KR" altLang="en-US" dirty="0"/>
              <a:t>들을 더 추가 할 수 있습니다</a:t>
            </a:r>
            <a:r>
              <a:rPr kumimoji="1" lang="en-US" altLang="ko-KR" dirty="0"/>
              <a:t>. </a:t>
            </a:r>
          </a:p>
          <a:p>
            <a:pPr marL="0" indent="0">
              <a:buFont typeface="+mj-lt"/>
              <a:buNone/>
            </a:pPr>
            <a:endParaRPr kumimoji="1" lang="en-US" altLang="ko-KR" dirty="0"/>
          </a:p>
          <a:p>
            <a:pPr marL="228600" indent="-228600">
              <a:buFont typeface="+mj-lt"/>
              <a:buAutoNum type="arabicPeriod"/>
            </a:pPr>
            <a:r>
              <a:rPr kumimoji="1" lang="en" altLang="ko-KR" dirty="0"/>
              <a:t>This is what we see when we start Blender. </a:t>
            </a:r>
          </a:p>
          <a:p>
            <a:pPr marL="228600" indent="-228600">
              <a:buFont typeface="+mj-lt"/>
              <a:buAutoNum type="arabicPeriod"/>
            </a:pPr>
            <a:r>
              <a:rPr kumimoji="1" lang="en" altLang="ko-KR" dirty="0"/>
              <a:t>First, in the center of the 3D viewport is a gray default cube. The center of the cube is </a:t>
            </a:r>
            <a:r>
              <a:rPr kumimoji="1" lang="en-US" altLang="ko-KR" dirty="0"/>
              <a:t>at </a:t>
            </a:r>
            <a:r>
              <a:rPr kumimoji="1" lang="en" altLang="ko-KR" dirty="0"/>
              <a:t>the origin, and one side of the cube has a length of 2. This means that the coordinates of the vertex closest to our eyes (shown as the yellow point in the figure) in the 3D viewport are (1, -1, 1). Note that the default view in blender's 3D viewport is in a right-handed coordinate system, with the up direction being the z-axis direction. The three axes are plotted with the colors red, green, and blue in the order x, y, and z. . </a:t>
            </a:r>
          </a:p>
          <a:p>
            <a:pPr marL="228600" indent="-228600">
              <a:buFont typeface="+mj-lt"/>
              <a:buAutoNum type="arabicPeriod"/>
            </a:pPr>
            <a:r>
              <a:rPr kumimoji="1" lang="en" altLang="ko-KR" dirty="0"/>
              <a:t>The 3D Viewport also has a default camera. This camera is separate from the working camera (which shows the 3D viewport) and is used for the final rendering of the scene. To see the rendered result as viewed from this camera, </a:t>
            </a:r>
            <a:r>
              <a:rPr kumimoji="1" lang="en-US" altLang="ko-KR" dirty="0"/>
              <a:t>we</a:t>
            </a:r>
            <a:r>
              <a:rPr kumimoji="1" lang="en" altLang="ko-KR" dirty="0"/>
              <a:t> can select “Render &gt; Render Image” from the main menu. </a:t>
            </a:r>
          </a:p>
          <a:p>
            <a:pPr marL="228600" indent="-228600">
              <a:buFont typeface="+mj-lt"/>
              <a:buAutoNum type="arabicPeriod"/>
            </a:pPr>
            <a:r>
              <a:rPr kumimoji="1" lang="en" altLang="ko-KR" dirty="0"/>
              <a:t>By default, we are given one point light source. This is the light source that is engaged when rendering, and we can add multiple more lights if needed.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7</a:t>
            </a:fld>
            <a:endParaRPr kumimoji="1" lang="ko-KR" altLang="en-US"/>
          </a:p>
        </p:txBody>
      </p:sp>
    </p:spTree>
    <p:extLst>
      <p:ext uri="{BB962C8B-B14F-4D97-AF65-F5344CB8AC3E}">
        <p14:creationId xmlns:p14="http://schemas.microsoft.com/office/powerpoint/2010/main" val="1573371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3D Viewport</a:t>
            </a:r>
            <a:r>
              <a:rPr kumimoji="1" lang="ko-KR" altLang="en-US" dirty="0"/>
              <a:t>의 오른쪽 위 구석에는 작업 </a:t>
            </a:r>
            <a:r>
              <a:rPr kumimoji="1" lang="en-US" altLang="ko-KR" dirty="0"/>
              <a:t>view</a:t>
            </a:r>
            <a:r>
              <a:rPr kumimoji="1" lang="ko-KR" altLang="en-US" dirty="0" err="1"/>
              <a:t>를</a:t>
            </a:r>
            <a:r>
              <a:rPr kumimoji="1" lang="ko-KR" altLang="en-US" dirty="0"/>
              <a:t> 빨리 전환할 수 있는 </a:t>
            </a:r>
            <a:r>
              <a:rPr kumimoji="1" lang="en-US" altLang="ko-KR" dirty="0"/>
              <a:t>Gizmo</a:t>
            </a:r>
            <a:r>
              <a:rPr kumimoji="1" lang="ko-KR" altLang="en-US" dirty="0"/>
              <a:t>들이 있습니다</a:t>
            </a:r>
            <a:r>
              <a:rPr kumimoji="1" lang="en-US" altLang="ko-KR" dirty="0"/>
              <a:t>. </a:t>
            </a:r>
          </a:p>
          <a:p>
            <a:pPr marL="228600" indent="-228600">
              <a:buFont typeface="+mj-lt"/>
              <a:buAutoNum type="arabicPeriod"/>
            </a:pPr>
            <a:r>
              <a:rPr kumimoji="1" lang="ko-KR" altLang="en-US" dirty="0"/>
              <a:t>가장 위에 있는 것은 </a:t>
            </a:r>
            <a:r>
              <a:rPr kumimoji="1" lang="en-US" altLang="ko-KR" dirty="0"/>
              <a:t>x, y, z </a:t>
            </a:r>
            <a:r>
              <a:rPr kumimoji="1" lang="ko-KR" altLang="en-US" dirty="0"/>
              <a:t>축을 표시하고 있는데</a:t>
            </a:r>
            <a:r>
              <a:rPr kumimoji="1" lang="en-US" altLang="ko-KR" dirty="0"/>
              <a:t>, </a:t>
            </a:r>
            <a:r>
              <a:rPr kumimoji="1" lang="ko-KR" altLang="en-US" dirty="0"/>
              <a:t>각 축의 </a:t>
            </a:r>
            <a:r>
              <a:rPr kumimoji="1" lang="en-US" altLang="ko-KR" dirty="0"/>
              <a:t>label button</a:t>
            </a:r>
            <a:r>
              <a:rPr kumimoji="1" lang="ko-KR" altLang="en-US" dirty="0"/>
              <a:t>을 </a:t>
            </a:r>
            <a:r>
              <a:rPr kumimoji="1" lang="en-US" altLang="ko-KR" dirty="0"/>
              <a:t>click</a:t>
            </a:r>
            <a:r>
              <a:rPr kumimoji="1" lang="ko-KR" altLang="en-US" dirty="0"/>
              <a:t>하면 그 축 방향에서 바라보는 </a:t>
            </a:r>
            <a:r>
              <a:rPr kumimoji="1" lang="en-US" altLang="ko-KR" dirty="0"/>
              <a:t>view</a:t>
            </a:r>
            <a:r>
              <a:rPr kumimoji="1" lang="ko-KR" altLang="en-US" dirty="0"/>
              <a:t>로 전환할 수 있습니다</a:t>
            </a:r>
            <a:r>
              <a:rPr kumimoji="1" lang="en-US" altLang="ko-KR" dirty="0"/>
              <a:t>. </a:t>
            </a:r>
            <a:r>
              <a:rPr kumimoji="1" lang="ko-KR" altLang="en-US" dirty="0"/>
              <a:t>예를 들면 </a:t>
            </a:r>
            <a:r>
              <a:rPr kumimoji="1" lang="en-US" altLang="ko-KR" dirty="0"/>
              <a:t>x </a:t>
            </a:r>
            <a:r>
              <a:rPr kumimoji="1" lang="ko-KR" altLang="en-US" dirty="0" err="1"/>
              <a:t>를</a:t>
            </a:r>
            <a:r>
              <a:rPr kumimoji="1" lang="ko-KR" altLang="en-US" dirty="0"/>
              <a:t> 누르면 </a:t>
            </a:r>
            <a:r>
              <a:rPr kumimoji="1" lang="en-US" altLang="ko-KR" dirty="0"/>
              <a:t>camera</a:t>
            </a:r>
            <a:r>
              <a:rPr kumimoji="1" lang="ko-KR" altLang="en-US" dirty="0"/>
              <a:t>는 </a:t>
            </a:r>
            <a:r>
              <a:rPr kumimoji="1" lang="en-US" altLang="ko-KR" dirty="0"/>
              <a:t>+x </a:t>
            </a:r>
            <a:r>
              <a:rPr kumimoji="1" lang="ko-KR" altLang="en-US" dirty="0"/>
              <a:t>축 상에서 원점을 바라보게 되어 </a:t>
            </a:r>
            <a:r>
              <a:rPr kumimoji="1" lang="en-US" altLang="ko-KR" dirty="0" err="1"/>
              <a:t>yz</a:t>
            </a:r>
            <a:r>
              <a:rPr kumimoji="1" lang="en-US" altLang="ko-KR" dirty="0"/>
              <a:t> plain view</a:t>
            </a:r>
            <a:r>
              <a:rPr kumimoji="1" lang="ko-KR" altLang="en-US" dirty="0"/>
              <a:t>가 됩니다</a:t>
            </a:r>
            <a:r>
              <a:rPr kumimoji="1" lang="en-US" altLang="ko-KR" dirty="0"/>
              <a:t>. </a:t>
            </a:r>
            <a:r>
              <a:rPr kumimoji="1" lang="ko-KR" altLang="en-US" dirty="0"/>
              <a:t>이런 식으로 </a:t>
            </a:r>
            <a:r>
              <a:rPr kumimoji="1" lang="en-US" altLang="ko-KR" dirty="0" err="1"/>
              <a:t>xz</a:t>
            </a:r>
            <a:r>
              <a:rPr kumimoji="1" lang="en-US" altLang="ko-KR" dirty="0"/>
              <a:t>, </a:t>
            </a:r>
            <a:r>
              <a:rPr kumimoji="1" lang="en-US" altLang="ko-KR" dirty="0" err="1"/>
              <a:t>xy</a:t>
            </a:r>
            <a:r>
              <a:rPr kumimoji="1" lang="en-US" altLang="ko-KR" dirty="0"/>
              <a:t> plain view </a:t>
            </a:r>
            <a:r>
              <a:rPr kumimoji="1" lang="ko-KR" altLang="en-US" dirty="0"/>
              <a:t>로도 빨리 전환할 수 있습니다</a:t>
            </a:r>
            <a:r>
              <a:rPr kumimoji="1" lang="en-US" altLang="ko-KR" dirty="0"/>
              <a:t>. </a:t>
            </a:r>
            <a:r>
              <a:rPr kumimoji="1" lang="ko-KR" altLang="en-US" dirty="0"/>
              <a:t>또</a:t>
            </a:r>
            <a:r>
              <a:rPr kumimoji="1" lang="en-US" altLang="ko-KR" dirty="0"/>
              <a:t>,</a:t>
            </a:r>
            <a:r>
              <a:rPr kumimoji="1" lang="ko-KR" altLang="en-US" dirty="0"/>
              <a:t> </a:t>
            </a:r>
            <a:r>
              <a:rPr kumimoji="1" lang="en-US" altLang="ko-KR" dirty="0"/>
              <a:t>axis label</a:t>
            </a:r>
            <a:r>
              <a:rPr kumimoji="1" lang="ko-KR" altLang="en-US" dirty="0"/>
              <a:t>이 아닌 옆 공간을 </a:t>
            </a:r>
            <a:r>
              <a:rPr kumimoji="1" lang="en-US" altLang="ko-KR" dirty="0"/>
              <a:t>click </a:t>
            </a:r>
            <a:r>
              <a:rPr kumimoji="1" lang="ko-KR" altLang="en-US" dirty="0"/>
              <a:t>한 채로 </a:t>
            </a:r>
            <a:r>
              <a:rPr kumimoji="1" lang="en-US" altLang="ko-KR" dirty="0"/>
              <a:t>dragging </a:t>
            </a:r>
            <a:r>
              <a:rPr kumimoji="1" lang="ko-KR" altLang="en-US" dirty="0"/>
              <a:t>하면 </a:t>
            </a:r>
            <a:r>
              <a:rPr kumimoji="1" lang="en-US" altLang="ko-KR" dirty="0"/>
              <a:t>view</a:t>
            </a:r>
            <a:r>
              <a:rPr kumimoji="1" lang="ko-KR" altLang="en-US" dirty="0" err="1"/>
              <a:t>를</a:t>
            </a:r>
            <a:r>
              <a:rPr kumimoji="1" lang="ko-KR" altLang="en-US" dirty="0"/>
              <a:t> </a:t>
            </a:r>
            <a:r>
              <a:rPr kumimoji="1" lang="en-US" altLang="ko-KR" dirty="0"/>
              <a:t>rotation </a:t>
            </a:r>
            <a:r>
              <a:rPr kumimoji="1" lang="ko-KR" altLang="en-US" dirty="0"/>
              <a:t>시킬 수 있는데</a:t>
            </a:r>
            <a:r>
              <a:rPr kumimoji="1" lang="en-US" altLang="ko-KR" dirty="0"/>
              <a:t>, </a:t>
            </a:r>
            <a:r>
              <a:rPr kumimoji="1" lang="ko-KR" altLang="en-US" dirty="0"/>
              <a:t>이것은 </a:t>
            </a:r>
            <a:r>
              <a:rPr kumimoji="1" lang="en-US" altLang="ko-KR" dirty="0"/>
              <a:t>Main workspace </a:t>
            </a:r>
            <a:r>
              <a:rPr kumimoji="1" lang="ko-KR" altLang="en-US" dirty="0"/>
              <a:t>윈도우에서 </a:t>
            </a:r>
            <a:r>
              <a:rPr kumimoji="1" lang="en-US" altLang="ko-KR" dirty="0"/>
              <a:t>mouse </a:t>
            </a:r>
            <a:r>
              <a:rPr kumimoji="1" lang="ko-KR" altLang="en-US" dirty="0"/>
              <a:t>의 </a:t>
            </a:r>
            <a:r>
              <a:rPr kumimoji="1" lang="en-US" altLang="ko-KR" dirty="0"/>
              <a:t>wheel button</a:t>
            </a:r>
            <a:r>
              <a:rPr kumimoji="1" lang="ko-KR" altLang="en-US" dirty="0"/>
              <a:t>을 누른 채로 </a:t>
            </a:r>
            <a:r>
              <a:rPr kumimoji="1" lang="en-US" altLang="ko-KR" dirty="0"/>
              <a:t>dragging </a:t>
            </a:r>
            <a:r>
              <a:rPr kumimoji="1" lang="ko-KR" altLang="en-US" dirty="0"/>
              <a:t>하는 것과 같습니다</a:t>
            </a:r>
            <a:r>
              <a:rPr kumimoji="1" lang="en-US" altLang="ko-KR" dirty="0"/>
              <a:t>. </a:t>
            </a:r>
          </a:p>
          <a:p>
            <a:pPr marL="228600" indent="-228600">
              <a:buFont typeface="+mj-lt"/>
              <a:buAutoNum type="arabicPeriod"/>
            </a:pPr>
            <a:r>
              <a:rPr kumimoji="1" lang="ko-KR" altLang="en-US" dirty="0"/>
              <a:t>그 아래의 </a:t>
            </a:r>
            <a:r>
              <a:rPr kumimoji="1" lang="en-US" altLang="ko-KR" dirty="0"/>
              <a:t>+ button</a:t>
            </a:r>
            <a:r>
              <a:rPr kumimoji="1" lang="ko-KR" altLang="en-US" dirty="0"/>
              <a:t>을 누른 채로 </a:t>
            </a:r>
            <a:r>
              <a:rPr kumimoji="1" lang="en-US" altLang="ko-KR" dirty="0"/>
              <a:t>mouse</a:t>
            </a:r>
            <a:r>
              <a:rPr kumimoji="1" lang="ko-KR" altLang="en-US" dirty="0" err="1"/>
              <a:t>를</a:t>
            </a:r>
            <a:r>
              <a:rPr kumimoji="1" lang="ko-KR" altLang="en-US" dirty="0"/>
              <a:t> </a:t>
            </a:r>
            <a:r>
              <a:rPr kumimoji="1" lang="en-US" altLang="ko-KR" dirty="0"/>
              <a:t>dragging</a:t>
            </a:r>
            <a:r>
              <a:rPr kumimoji="1" lang="ko-KR" altLang="en-US" dirty="0"/>
              <a:t>하면 </a:t>
            </a:r>
            <a:r>
              <a:rPr kumimoji="1" lang="en-US" altLang="ko-KR" dirty="0"/>
              <a:t>zoom in / out </a:t>
            </a:r>
            <a:r>
              <a:rPr kumimoji="1" lang="ko-KR" altLang="en-US" dirty="0"/>
              <a:t>을 할 수 있습니다</a:t>
            </a:r>
            <a:r>
              <a:rPr kumimoji="1" lang="en-US" altLang="ko-KR" dirty="0"/>
              <a:t>. </a:t>
            </a:r>
            <a:r>
              <a:rPr kumimoji="1" lang="ko-KR" altLang="en-US" dirty="0"/>
              <a:t>이것은 </a:t>
            </a:r>
            <a:r>
              <a:rPr kumimoji="1" lang="en-US" altLang="ko-KR" dirty="0"/>
              <a:t>main window</a:t>
            </a:r>
            <a:r>
              <a:rPr kumimoji="1" lang="ko-KR" altLang="en-US" dirty="0"/>
              <a:t>에서 </a:t>
            </a:r>
            <a:r>
              <a:rPr kumimoji="1" lang="en-US" altLang="ko-KR" dirty="0"/>
              <a:t>mouse wheel</a:t>
            </a:r>
            <a:r>
              <a:rPr kumimoji="1" lang="ko-KR" altLang="en-US" dirty="0"/>
              <a:t>을 돌리는 것과 같습니다</a:t>
            </a:r>
            <a:r>
              <a:rPr kumimoji="1" lang="en-US" altLang="ko-KR" dirty="0"/>
              <a:t>. </a:t>
            </a:r>
          </a:p>
          <a:p>
            <a:pPr marL="228600" indent="-228600">
              <a:buFont typeface="+mj-lt"/>
              <a:buAutoNum type="arabicPeriod"/>
            </a:pPr>
            <a:r>
              <a:rPr kumimoji="1" lang="ko-KR" altLang="en-US" dirty="0"/>
              <a:t>그 아래의 “손” </a:t>
            </a:r>
            <a:r>
              <a:rPr kumimoji="1" lang="en-US" altLang="ko-KR" dirty="0"/>
              <a:t>button</a:t>
            </a:r>
            <a:r>
              <a:rPr kumimoji="1" lang="ko-KR" altLang="en-US" dirty="0"/>
              <a:t>을 누른 채로 </a:t>
            </a:r>
            <a:r>
              <a:rPr kumimoji="1" lang="en-US" altLang="ko-KR" dirty="0"/>
              <a:t>dragging</a:t>
            </a:r>
            <a:r>
              <a:rPr kumimoji="1" lang="ko-KR" altLang="en-US" dirty="0"/>
              <a:t>하면 </a:t>
            </a:r>
            <a:r>
              <a:rPr kumimoji="1" lang="en-US" altLang="ko-KR" dirty="0"/>
              <a:t>Camera</a:t>
            </a:r>
            <a:r>
              <a:rPr kumimoji="1" lang="ko-KR" altLang="en-US" dirty="0"/>
              <a:t>의 위치가 바뀌면서 </a:t>
            </a:r>
            <a:r>
              <a:rPr kumimoji="1" lang="en-US" altLang="ko-KR" dirty="0"/>
              <a:t>panning </a:t>
            </a:r>
            <a:r>
              <a:rPr kumimoji="1" lang="ko-KR" altLang="en-US" dirty="0"/>
              <a:t>이 됩니다</a:t>
            </a:r>
            <a:r>
              <a:rPr kumimoji="1" lang="en-US" altLang="ko-KR" dirty="0"/>
              <a:t>. </a:t>
            </a:r>
            <a:r>
              <a:rPr kumimoji="1" lang="ko-KR" altLang="en-US" dirty="0"/>
              <a:t>이것은 </a:t>
            </a:r>
            <a:r>
              <a:rPr kumimoji="1" lang="en-US" altLang="ko-KR" dirty="0"/>
              <a:t>main window</a:t>
            </a:r>
            <a:r>
              <a:rPr kumimoji="1" lang="ko-KR" altLang="en-US" dirty="0"/>
              <a:t>에서 </a:t>
            </a:r>
            <a:r>
              <a:rPr kumimoji="1" lang="en-US" altLang="ko-KR" dirty="0"/>
              <a:t>shift + mouse wheel drag </a:t>
            </a:r>
            <a:r>
              <a:rPr kumimoji="1" lang="ko-KR" altLang="en-US" dirty="0"/>
              <a:t>과 같습니다</a:t>
            </a:r>
            <a:r>
              <a:rPr kumimoji="1" lang="en-US" altLang="ko-KR" dirty="0"/>
              <a:t>. </a:t>
            </a:r>
          </a:p>
          <a:p>
            <a:pPr marL="228600" indent="-228600">
              <a:buFont typeface="+mj-lt"/>
              <a:buAutoNum type="arabicPeriod"/>
            </a:pPr>
            <a:r>
              <a:rPr kumimoji="1" lang="ko-KR" altLang="en-US" dirty="0"/>
              <a:t>그 아래 </a:t>
            </a:r>
            <a:r>
              <a:rPr kumimoji="1" lang="en-US" altLang="ko-KR" dirty="0"/>
              <a:t>camera icon</a:t>
            </a:r>
            <a:r>
              <a:rPr kumimoji="1" lang="ko-KR" altLang="en-US" dirty="0"/>
              <a:t>을 누르면 작업 </a:t>
            </a:r>
            <a:r>
              <a:rPr kumimoji="1" lang="en-US" altLang="ko-KR" dirty="0"/>
              <a:t>camera</a:t>
            </a:r>
            <a:r>
              <a:rPr kumimoji="1" lang="ko-KR" altLang="en-US" dirty="0"/>
              <a:t>와 렌더링 </a:t>
            </a:r>
            <a:r>
              <a:rPr kumimoji="1" lang="en-US" altLang="ko-KR" dirty="0"/>
              <a:t>camera view </a:t>
            </a:r>
            <a:r>
              <a:rPr kumimoji="1" lang="ko-KR" altLang="en-US" dirty="0"/>
              <a:t>간을 </a:t>
            </a:r>
            <a:r>
              <a:rPr kumimoji="1" lang="en-US" altLang="ko-KR" dirty="0"/>
              <a:t>toggle </a:t>
            </a:r>
            <a:r>
              <a:rPr kumimoji="1" lang="ko-KR" altLang="en-US" dirty="0"/>
              <a:t>할 수 있습니다</a:t>
            </a:r>
            <a:r>
              <a:rPr kumimoji="1" lang="en-US" altLang="ko-KR" dirty="0"/>
              <a:t>. </a:t>
            </a:r>
          </a:p>
          <a:p>
            <a:pPr marL="228600" indent="-228600">
              <a:buFont typeface="+mj-lt"/>
              <a:buAutoNum type="arabicPeriod"/>
            </a:pPr>
            <a:r>
              <a:rPr kumimoji="1" lang="ko-KR" altLang="en-US" dirty="0"/>
              <a:t>맨 아래 </a:t>
            </a:r>
            <a:r>
              <a:rPr kumimoji="1" lang="en-US" altLang="ko-KR" dirty="0"/>
              <a:t>grid button</a:t>
            </a:r>
            <a:r>
              <a:rPr kumimoji="1" lang="ko-KR" altLang="en-US" dirty="0"/>
              <a:t>을 누르면</a:t>
            </a:r>
            <a:r>
              <a:rPr kumimoji="1" lang="en-US" altLang="ko-KR" dirty="0"/>
              <a:t>, orthogonal, </a:t>
            </a:r>
            <a:r>
              <a:rPr kumimoji="1" lang="ko-KR" altLang="en-US" dirty="0"/>
              <a:t>즉 </a:t>
            </a:r>
            <a:r>
              <a:rPr kumimoji="1" lang="en-US" altLang="ko-KR" dirty="0"/>
              <a:t>parallel projection</a:t>
            </a:r>
            <a:r>
              <a:rPr kumimoji="1" lang="ko-KR" altLang="en-US" dirty="0"/>
              <a:t>과 </a:t>
            </a:r>
            <a:r>
              <a:rPr kumimoji="1" lang="en-US" altLang="ko-KR" dirty="0"/>
              <a:t>perspective projection</a:t>
            </a:r>
            <a:r>
              <a:rPr kumimoji="1" lang="ko-KR" altLang="en-US" dirty="0"/>
              <a:t>간을 </a:t>
            </a:r>
            <a:r>
              <a:rPr kumimoji="1" lang="en-US" altLang="ko-KR" dirty="0"/>
              <a:t>toggle </a:t>
            </a:r>
            <a:r>
              <a:rPr kumimoji="1" lang="ko-KR" altLang="en-US" dirty="0"/>
              <a:t>할 수 있습니다</a:t>
            </a:r>
            <a:r>
              <a:rPr kumimoji="1" lang="en-US" altLang="ko-KR" dirty="0"/>
              <a:t>. </a:t>
            </a:r>
          </a:p>
          <a:p>
            <a:endParaRPr kumimoji="1" lang="en-US" altLang="ko-KR" dirty="0"/>
          </a:p>
          <a:p>
            <a:pPr marL="228600" indent="-228600">
              <a:buFont typeface="+mj-lt"/>
              <a:buAutoNum type="arabicPeriod"/>
            </a:pPr>
            <a:r>
              <a:rPr kumimoji="1" lang="en" altLang="ko-KR" dirty="0"/>
              <a:t>In the upper right corner of the 3D Viewport, we'll find gizmos that allow us to quickly switch between working views. </a:t>
            </a:r>
          </a:p>
          <a:p>
            <a:pPr marL="228600" indent="-228600">
              <a:buFont typeface="+mj-lt"/>
              <a:buAutoNum type="arabicPeriod"/>
            </a:pPr>
            <a:r>
              <a:rPr kumimoji="1" lang="en" altLang="ko-KR" dirty="0"/>
              <a:t>The topmost one shows the x, y, and z axes, and by clicking the label button for each axis, we can switch to the view from that axis direction. For example, if we press X, the camera will look at the origin on the +X axis, which is the YZ plain view. We can also quickly switch to the </a:t>
            </a:r>
            <a:r>
              <a:rPr kumimoji="1" lang="en" altLang="ko-KR" dirty="0" err="1"/>
              <a:t>xz</a:t>
            </a:r>
            <a:r>
              <a:rPr kumimoji="1" lang="en" altLang="ko-KR" dirty="0"/>
              <a:t>, </a:t>
            </a:r>
            <a:r>
              <a:rPr kumimoji="1" lang="en" altLang="ko-KR" dirty="0" err="1"/>
              <a:t>xy</a:t>
            </a:r>
            <a:r>
              <a:rPr kumimoji="1" lang="en" altLang="ko-KR" dirty="0"/>
              <a:t> plain view in this way. We can also rotate the view by clicking and dragging in the space next to the non-axis label, which is equivalent to holding down the wheel button on the mouse while dragging in the Main workspace window. </a:t>
            </a:r>
          </a:p>
          <a:p>
            <a:pPr marL="228600" indent="-228600">
              <a:buFont typeface="+mj-lt"/>
              <a:buAutoNum type="arabicPeriod"/>
            </a:pPr>
            <a:r>
              <a:rPr kumimoji="1" lang="en" altLang="ko-KR" dirty="0"/>
              <a:t>We can zoom in and out by dragging the mouse while holding down the + button below it. This is the same as turning the mouse wheel in the main window. </a:t>
            </a:r>
          </a:p>
          <a:p>
            <a:pPr marL="228600" indent="-228600">
              <a:buFont typeface="+mj-lt"/>
              <a:buAutoNum type="arabicPeriod"/>
            </a:pPr>
            <a:r>
              <a:rPr kumimoji="1" lang="en" altLang="ko-KR" dirty="0"/>
              <a:t>Holding down the “hand” button below it and dragging will reposition the camera to pan. This is equivalent to shift + mouse wheel drag in the main window. </a:t>
            </a:r>
          </a:p>
          <a:p>
            <a:pPr marL="228600" indent="-228600">
              <a:buFont typeface="+mj-lt"/>
              <a:buAutoNum type="arabicPeriod"/>
            </a:pPr>
            <a:r>
              <a:rPr kumimoji="1" lang="en" altLang="ko-KR" dirty="0"/>
              <a:t>The camera icon below it allows us to toggle between the working camera and rendering camera view. </a:t>
            </a:r>
          </a:p>
          <a:p>
            <a:pPr marL="228600" indent="-228600">
              <a:buFont typeface="+mj-lt"/>
              <a:buAutoNum type="arabicPeriod"/>
            </a:pPr>
            <a:r>
              <a:rPr kumimoji="1" lang="en" altLang="ko-KR" dirty="0"/>
              <a:t>The grid button at the bottom allows us to toggle between orthogonal, or parallel projection, and perspective projection. </a:t>
            </a:r>
          </a:p>
          <a:p>
            <a:r>
              <a:rPr kumimoji="1" lang="ko-KR" altLang="en-US" dirty="0"/>
              <a:t>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8</a:t>
            </a:fld>
            <a:endParaRPr kumimoji="1" lang="ko-KR" altLang="en-US"/>
          </a:p>
        </p:txBody>
      </p:sp>
    </p:spTree>
    <p:extLst>
      <p:ext uri="{BB962C8B-B14F-4D97-AF65-F5344CB8AC3E}">
        <p14:creationId xmlns:p14="http://schemas.microsoft.com/office/powerpoint/2010/main" val="297790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3D Viewport </a:t>
            </a:r>
            <a:r>
              <a:rPr kumimoji="1" lang="ko-KR" altLang="en-US" dirty="0"/>
              <a:t>의 오른쪽 </a:t>
            </a:r>
            <a:r>
              <a:rPr kumimoji="1" lang="ko-KR" altLang="en-US" dirty="0" err="1"/>
              <a:t>윗</a:t>
            </a:r>
            <a:r>
              <a:rPr kumimoji="1" lang="ko-KR" altLang="en-US" dirty="0"/>
              <a:t> 부분에는 </a:t>
            </a:r>
            <a:r>
              <a:rPr kumimoji="1" lang="en" altLang="ko-KR" dirty="0"/>
              <a:t>viewport shading button</a:t>
            </a:r>
            <a:r>
              <a:rPr kumimoji="1" lang="ko-KR" altLang="en-US" dirty="0"/>
              <a:t>들이 있습니다</a:t>
            </a:r>
            <a:r>
              <a:rPr kumimoji="1" lang="en-US" altLang="ko-KR" dirty="0"/>
              <a:t>.  </a:t>
            </a:r>
            <a:r>
              <a:rPr kumimoji="1" lang="ko-KR" altLang="en-US" dirty="0"/>
              <a:t>이것을 이용하여 </a:t>
            </a:r>
            <a:r>
              <a:rPr kumimoji="1" lang="en" altLang="ko-KR" dirty="0"/>
              <a:t>wireframe, solid, material, render view </a:t>
            </a:r>
            <a:r>
              <a:rPr kumimoji="1" lang="ko-KR" altLang="en-US" dirty="0"/>
              <a:t>중에 하나를 선택하여 </a:t>
            </a:r>
            <a:r>
              <a:rPr kumimoji="1" lang="en-US" altLang="ko-KR" dirty="0"/>
              <a:t>3D viewport</a:t>
            </a:r>
            <a:r>
              <a:rPr kumimoji="1" lang="ko-KR" altLang="en-US" dirty="0" err="1"/>
              <a:t>를</a:t>
            </a:r>
            <a:r>
              <a:rPr kumimoji="1" lang="ko-KR" altLang="en-US" dirty="0"/>
              <a:t> </a:t>
            </a:r>
            <a:r>
              <a:rPr kumimoji="1" lang="en" altLang="ko-KR" dirty="0"/>
              <a:t>rendering</a:t>
            </a:r>
            <a:r>
              <a:rPr kumimoji="1" lang="ko-KR" altLang="en-US" dirty="0"/>
              <a:t>할 수 있습니다</a:t>
            </a:r>
            <a:r>
              <a:rPr kumimoji="1" lang="en-US" altLang="ko-KR" dirty="0"/>
              <a:t>. </a:t>
            </a:r>
            <a:r>
              <a:rPr kumimoji="1" lang="en" altLang="ko-KR" dirty="0"/>
              <a:t>object</a:t>
            </a:r>
            <a:r>
              <a:rPr kumimoji="1" lang="ko-KR" altLang="en-US" dirty="0"/>
              <a:t>의 </a:t>
            </a:r>
            <a:r>
              <a:rPr kumimoji="1" lang="en" altLang="ko-KR" dirty="0"/>
              <a:t>color</a:t>
            </a:r>
            <a:r>
              <a:rPr kumimoji="1" lang="ko-KR" altLang="en-US" dirty="0"/>
              <a:t>가 보이게 하려면 적어도 </a:t>
            </a:r>
            <a:r>
              <a:rPr kumimoji="1" lang="en" altLang="ko-KR" dirty="0"/>
              <a:t>solid view </a:t>
            </a:r>
            <a:r>
              <a:rPr kumimoji="1" lang="ko-KR" altLang="en-US" dirty="0"/>
              <a:t>이상을 선택하여야 하며</a:t>
            </a:r>
            <a:r>
              <a:rPr kumimoji="1" lang="en-US" altLang="ko-KR" dirty="0"/>
              <a:t>, </a:t>
            </a:r>
            <a:r>
              <a:rPr kumimoji="1" lang="en" altLang="ko-KR" dirty="0"/>
              <a:t>texture</a:t>
            </a:r>
            <a:r>
              <a:rPr kumimoji="1" lang="ko-KR" altLang="en-US" dirty="0"/>
              <a:t>가 보이게 하려면 </a:t>
            </a:r>
            <a:r>
              <a:rPr kumimoji="1" lang="en" altLang="ko-KR" dirty="0"/>
              <a:t>material view </a:t>
            </a:r>
            <a:r>
              <a:rPr kumimoji="1" lang="ko-KR" altLang="en-US" dirty="0"/>
              <a:t>나 </a:t>
            </a:r>
            <a:r>
              <a:rPr kumimoji="1" lang="en-US" altLang="ko-KR" dirty="0"/>
              <a:t>render view </a:t>
            </a:r>
            <a:r>
              <a:rPr kumimoji="1" lang="ko-KR" altLang="en-US" dirty="0" err="1"/>
              <a:t>를</a:t>
            </a:r>
            <a:r>
              <a:rPr kumimoji="1" lang="ko-KR" altLang="en-US" dirty="0"/>
              <a:t> 선택하여야 합니다</a:t>
            </a:r>
            <a:r>
              <a:rPr kumimoji="1" lang="en-US" altLang="ko-KR" dirty="0"/>
              <a:t>. </a:t>
            </a:r>
            <a:r>
              <a:rPr kumimoji="1" lang="en" altLang="ko-KR" dirty="0"/>
              <a:t>render view</a:t>
            </a:r>
            <a:r>
              <a:rPr kumimoji="1" lang="ko-KR" altLang="en-US" dirty="0"/>
              <a:t>는 현재 지정되어 있는 최종 </a:t>
            </a:r>
            <a:r>
              <a:rPr kumimoji="1" lang="en" altLang="ko-KR" dirty="0"/>
              <a:t>renderer option</a:t>
            </a:r>
            <a:r>
              <a:rPr kumimoji="1" lang="ko-KR" altLang="en-US" dirty="0"/>
              <a:t>을 사용하여 </a:t>
            </a:r>
            <a:r>
              <a:rPr kumimoji="1" lang="en" altLang="ko-KR" dirty="0"/>
              <a:t>rendering </a:t>
            </a:r>
            <a:r>
              <a:rPr kumimoji="1" lang="ko-KR" altLang="en-US" dirty="0"/>
              <a:t>해 주지만 </a:t>
            </a:r>
            <a:r>
              <a:rPr kumimoji="1" lang="en" altLang="ko-KR" dirty="0"/>
              <a:t>rendering camera view</a:t>
            </a:r>
            <a:r>
              <a:rPr kumimoji="1" lang="ko-KR" altLang="en-US" dirty="0" err="1"/>
              <a:t>를</a:t>
            </a:r>
            <a:r>
              <a:rPr kumimoji="1" lang="ko-KR" altLang="en-US" dirty="0"/>
              <a:t> 보여주는 것이 아니라 </a:t>
            </a:r>
            <a:r>
              <a:rPr kumimoji="1" lang="en" altLang="ko-KR" dirty="0"/>
              <a:t>3D viewport </a:t>
            </a:r>
            <a:r>
              <a:rPr kumimoji="1" lang="ko-KR" altLang="en-US" dirty="0"/>
              <a:t>자체를 </a:t>
            </a:r>
            <a:r>
              <a:rPr kumimoji="1" lang="en-US" altLang="ko-KR" dirty="0"/>
              <a:t>rendering </a:t>
            </a:r>
            <a:r>
              <a:rPr kumimoji="1" lang="ko-KR" altLang="en-US" dirty="0"/>
              <a:t>해 줍니다</a:t>
            </a:r>
            <a:r>
              <a:rPr kumimoji="1" lang="en-US" altLang="ko-KR" dirty="0"/>
              <a:t>. </a:t>
            </a:r>
          </a:p>
          <a:p>
            <a:pPr marL="228600" indent="-228600">
              <a:buFont typeface="+mj-lt"/>
              <a:buAutoNum type="arabicPeriod"/>
            </a:pPr>
            <a:r>
              <a:rPr kumimoji="1" lang="en-US" altLang="ko-KR" dirty="0"/>
              <a:t>Hot key</a:t>
            </a:r>
            <a:r>
              <a:rPr kumimoji="1" lang="ko-KR" altLang="en-US" dirty="0"/>
              <a:t>로는 </a:t>
            </a:r>
            <a:r>
              <a:rPr kumimoji="1" lang="en-US" altLang="ko-KR" dirty="0"/>
              <a:t>‘z’ </a:t>
            </a:r>
            <a:r>
              <a:rPr kumimoji="1" lang="ko-KR" altLang="en-US" dirty="0" err="1"/>
              <a:t>를</a:t>
            </a:r>
            <a:r>
              <a:rPr kumimoji="1" lang="ko-KR" altLang="en-US" dirty="0"/>
              <a:t> 타이핑하여 나오는 </a:t>
            </a:r>
            <a:r>
              <a:rPr kumimoji="1" lang="en-US" altLang="ko-KR" dirty="0"/>
              <a:t>popup menu</a:t>
            </a:r>
            <a:r>
              <a:rPr kumimoji="1" lang="ko-KR" altLang="en-US" dirty="0"/>
              <a:t>에서 </a:t>
            </a:r>
            <a:r>
              <a:rPr kumimoji="1" lang="en-US" altLang="ko-KR" dirty="0"/>
              <a:t>view</a:t>
            </a:r>
            <a:r>
              <a:rPr kumimoji="1" lang="ko-KR" altLang="en-US" dirty="0" err="1"/>
              <a:t>를</a:t>
            </a:r>
            <a:r>
              <a:rPr kumimoji="1" lang="ko-KR" altLang="en-US" dirty="0"/>
              <a:t> </a:t>
            </a:r>
            <a:r>
              <a:rPr kumimoji="1" lang="en-US" altLang="ko-KR" dirty="0"/>
              <a:t>select </a:t>
            </a:r>
            <a:r>
              <a:rPr kumimoji="1" lang="ko-KR" altLang="en-US" dirty="0"/>
              <a:t>할 수 있습니다</a:t>
            </a:r>
            <a:r>
              <a:rPr kumimoji="1" lang="en-US" altLang="ko-KR" dirty="0"/>
              <a:t>.</a:t>
            </a:r>
            <a:r>
              <a:rPr kumimoji="1" lang="ko-KR" altLang="en-US" dirty="0"/>
              <a:t> </a:t>
            </a:r>
            <a:endParaRPr kumimoji="1" lang="en-US" altLang="ko-KR" dirty="0"/>
          </a:p>
          <a:p>
            <a:endParaRPr kumimoji="1" lang="en-US" altLang="ko-KR" dirty="0"/>
          </a:p>
          <a:p>
            <a:pPr marL="228600" indent="-228600">
              <a:buFont typeface="+mj-lt"/>
              <a:buAutoNum type="arabicPeriod"/>
            </a:pPr>
            <a:r>
              <a:rPr kumimoji="1" lang="en" altLang="ko-KR" dirty="0"/>
              <a:t>In the upper right corner of the 3D Viewport are the viewport shading buttons.  </a:t>
            </a:r>
            <a:r>
              <a:rPr kumimoji="1" lang="en-US" altLang="ko-KR" dirty="0"/>
              <a:t>We</a:t>
            </a:r>
            <a:r>
              <a:rPr kumimoji="1" lang="en" altLang="ko-KR" dirty="0"/>
              <a:t> can use these to select one of wireframe, solid, material, or render view to render the 3D viewport. We should select at least solid view to show the color of the object, and material or render view to show the texture. The render view will render using the final renderer option currently specified, but will render the 3D viewport itself rather than showing the rendering camera view. </a:t>
            </a:r>
          </a:p>
          <a:p>
            <a:pPr marL="228600" indent="-228600">
              <a:buFont typeface="+mj-lt"/>
              <a:buAutoNum type="arabicPeriod"/>
            </a:pPr>
            <a:r>
              <a:rPr kumimoji="1" lang="en" altLang="ko-KR" dirty="0"/>
              <a:t>As a hot key, we can type 'z' to select view from the popup menu that appears.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9</a:t>
            </a:fld>
            <a:endParaRPr kumimoji="1" lang="ko-KR" altLang="en-US"/>
          </a:p>
        </p:txBody>
      </p:sp>
    </p:spTree>
    <p:extLst>
      <p:ext uri="{BB962C8B-B14F-4D97-AF65-F5344CB8AC3E}">
        <p14:creationId xmlns:p14="http://schemas.microsoft.com/office/powerpoint/2010/main" val="44831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400573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200272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38735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255663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17973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112696039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notesSlide" Target="../notesSlides/notesSlide22.xml"/><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blender.org/manual/en/3.6/files/import_export.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www.blender.org/downlo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dirty="0">
                <a:ea typeface="Tahoma" panose="020B0604030504040204" pitchFamily="34" charset="0"/>
              </a:rPr>
              <a:t>10</a:t>
            </a:r>
            <a:r>
              <a:rPr lang="en-US" dirty="0">
                <a:latin typeface="Tahoma" panose="020B0604030504040204" pitchFamily="34" charset="0"/>
                <a:ea typeface="Tahoma" panose="020B0604030504040204" pitchFamily="34" charset="0"/>
                <a:cs typeface="Tahoma" panose="020B0604030504040204" pitchFamily="34" charset="0"/>
              </a:rPr>
              <a:t>_1 Blender</a:t>
            </a:r>
            <a:r>
              <a:rPr lang="en-US" altLang="ko-KR" dirty="0">
                <a:latin typeface="Tahoma" panose="020B0604030504040204" pitchFamily="34" charset="0"/>
                <a:ea typeface="Tahoma" panose="020B0604030504040204" pitchFamily="34" charset="0"/>
                <a:cs typeface="Tahoma" panose="020B0604030504040204" pitchFamily="34" charset="0"/>
              </a:rPr>
              <a:t>:</a:t>
            </a:r>
            <a:r>
              <a:rPr lang="ko-KR" altLang="en-US" dirty="0">
                <a:latin typeface="Tahoma" panose="020B0604030504040204" pitchFamily="34" charset="0"/>
                <a:ea typeface="Tahoma" panose="020B0604030504040204" pitchFamily="34" charset="0"/>
                <a:cs typeface="Tahoma" panose="020B0604030504040204" pitchFamily="34" charset="0"/>
              </a:rPr>
              <a:t> </a:t>
            </a:r>
            <a:r>
              <a:rPr lang="en-US" altLang="ko-KR" dirty="0">
                <a:ea typeface="Tahoma" panose="020B0604030504040204" pitchFamily="34" charset="0"/>
              </a:rPr>
              <a:t>Basics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5DAA7A-DAB4-4E4D-9000-9625FF570350}"/>
              </a:ext>
            </a:extLst>
          </p:cNvPr>
          <p:cNvSpPr>
            <a:spLocks noGrp="1"/>
          </p:cNvSpPr>
          <p:nvPr>
            <p:ph type="title"/>
          </p:nvPr>
        </p:nvSpPr>
        <p:spPr/>
        <p:txBody>
          <a:bodyPr/>
          <a:lstStyle/>
          <a:p>
            <a:r>
              <a:rPr kumimoji="1" lang="en-US" altLang="ko-Kore-KR" dirty="0"/>
              <a:t>Outliner</a:t>
            </a:r>
            <a:endParaRPr kumimoji="1" lang="ko-Kore-KR" altLang="en-US" dirty="0"/>
          </a:p>
        </p:txBody>
      </p:sp>
      <p:sp>
        <p:nvSpPr>
          <p:cNvPr id="3" name="내용 개체 틀 2">
            <a:extLst>
              <a:ext uri="{FF2B5EF4-FFF2-40B4-BE49-F238E27FC236}">
                <a16:creationId xmlns:a16="http://schemas.microsoft.com/office/drawing/2014/main" id="{87131BEC-CC0B-BE41-9652-54E41ED7BD9A}"/>
              </a:ext>
            </a:extLst>
          </p:cNvPr>
          <p:cNvSpPr>
            <a:spLocks noGrp="1"/>
          </p:cNvSpPr>
          <p:nvPr>
            <p:ph idx="1"/>
          </p:nvPr>
        </p:nvSpPr>
        <p:spPr/>
        <p:txBody>
          <a:bodyPr/>
          <a:lstStyle/>
          <a:p>
            <a:r>
              <a:rPr kumimoji="1" lang="en-US" altLang="ko-Kore-KR" dirty="0"/>
              <a:t>Add New Collection (Group)</a:t>
            </a:r>
          </a:p>
          <a:p>
            <a:r>
              <a:rPr kumimoji="1" lang="en-US" altLang="ko-Kore-KR" dirty="0"/>
              <a:t>Move Object to Any Group </a:t>
            </a:r>
          </a:p>
          <a:p>
            <a:endParaRPr kumimoji="1" lang="ko-Kore-KR" altLang="en-US" dirty="0"/>
          </a:p>
        </p:txBody>
      </p:sp>
      <p:sp>
        <p:nvSpPr>
          <p:cNvPr id="4" name="슬라이드 번호 개체 틀 3">
            <a:extLst>
              <a:ext uri="{FF2B5EF4-FFF2-40B4-BE49-F238E27FC236}">
                <a16:creationId xmlns:a16="http://schemas.microsoft.com/office/drawing/2014/main" id="{25ED1F7F-B20A-6D4B-9DBD-ACA6AEC10332}"/>
              </a:ext>
            </a:extLst>
          </p:cNvPr>
          <p:cNvSpPr>
            <a:spLocks noGrp="1"/>
          </p:cNvSpPr>
          <p:nvPr>
            <p:ph type="sldNum" sz="quarter" idx="12"/>
          </p:nvPr>
        </p:nvSpPr>
        <p:spPr/>
        <p:txBody>
          <a:bodyPr/>
          <a:lstStyle/>
          <a:p>
            <a:fld id="{4BEDD84E-25D4-4983-8AA1-2863C96F08D9}" type="slidenum">
              <a:rPr lang="ko-KR" altLang="en-US" smtClean="0"/>
              <a:t>10</a:t>
            </a:fld>
            <a:endParaRPr lang="ko-KR" altLang="en-US"/>
          </a:p>
        </p:txBody>
      </p:sp>
      <p:pic>
        <p:nvPicPr>
          <p:cNvPr id="5" name="그림 4">
            <a:extLst>
              <a:ext uri="{FF2B5EF4-FFF2-40B4-BE49-F238E27FC236}">
                <a16:creationId xmlns:a16="http://schemas.microsoft.com/office/drawing/2014/main" id="{3B327406-C07D-9741-BB66-92A77C850DB9}"/>
              </a:ext>
            </a:extLst>
          </p:cNvPr>
          <p:cNvPicPr>
            <a:picLocks noChangeAspect="1"/>
          </p:cNvPicPr>
          <p:nvPr/>
        </p:nvPicPr>
        <p:blipFill>
          <a:blip r:embed="rId3"/>
          <a:stretch>
            <a:fillRect/>
          </a:stretch>
        </p:blipFill>
        <p:spPr>
          <a:xfrm>
            <a:off x="5015880" y="1340768"/>
            <a:ext cx="5217019" cy="2736304"/>
          </a:xfrm>
          <a:prstGeom prst="rect">
            <a:avLst/>
          </a:prstGeom>
          <a:ln>
            <a:solidFill>
              <a:schemeClr val="bg1">
                <a:lumMod val="50000"/>
              </a:schemeClr>
            </a:solidFill>
          </a:ln>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200410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C1D38-3620-864F-9FE4-D03CBC53C6C2}"/>
              </a:ext>
            </a:extLst>
          </p:cNvPr>
          <p:cNvSpPr>
            <a:spLocks noGrp="1"/>
          </p:cNvSpPr>
          <p:nvPr>
            <p:ph type="title"/>
          </p:nvPr>
        </p:nvSpPr>
        <p:spPr/>
        <p:txBody>
          <a:bodyPr/>
          <a:lstStyle/>
          <a:p>
            <a:r>
              <a:rPr kumimoji="1" lang="en-US" altLang="ko-Kore-KR" dirty="0"/>
              <a:t>Object Selection / Delete</a:t>
            </a:r>
            <a:endParaRPr kumimoji="1" lang="ko-Kore-KR" altLang="en-US" dirty="0"/>
          </a:p>
        </p:txBody>
      </p:sp>
      <p:sp>
        <p:nvSpPr>
          <p:cNvPr id="3" name="내용 개체 틀 2">
            <a:extLst>
              <a:ext uri="{FF2B5EF4-FFF2-40B4-BE49-F238E27FC236}">
                <a16:creationId xmlns:a16="http://schemas.microsoft.com/office/drawing/2014/main" id="{C8751B68-19E7-824A-84AA-68B361DBEC84}"/>
              </a:ext>
            </a:extLst>
          </p:cNvPr>
          <p:cNvSpPr>
            <a:spLocks noGrp="1"/>
          </p:cNvSpPr>
          <p:nvPr>
            <p:ph idx="1"/>
          </p:nvPr>
        </p:nvSpPr>
        <p:spPr/>
        <p:txBody>
          <a:bodyPr/>
          <a:lstStyle/>
          <a:p>
            <a:r>
              <a:rPr kumimoji="1" lang="en-US" altLang="ko-Kore-KR" dirty="0"/>
              <a:t>Selection</a:t>
            </a:r>
          </a:p>
          <a:p>
            <a:pPr lvl="1"/>
            <a:r>
              <a:rPr kumimoji="1" lang="en-US" altLang="ko-Kore-KR" dirty="0"/>
              <a:t>Left mouse click </a:t>
            </a:r>
          </a:p>
          <a:p>
            <a:pPr lvl="1"/>
            <a:r>
              <a:rPr kumimoji="1" lang="en-US" altLang="ko-Kore-KR" dirty="0"/>
              <a:t>Drag the selection rectangle</a:t>
            </a:r>
          </a:p>
          <a:p>
            <a:pPr lvl="1"/>
            <a:r>
              <a:rPr kumimoji="1" lang="en-US" altLang="ko-Kore-KR" dirty="0"/>
              <a:t>Select object at the outliner</a:t>
            </a:r>
          </a:p>
          <a:p>
            <a:endParaRPr kumimoji="1" lang="en-US" altLang="ko-Kore-KR" dirty="0"/>
          </a:p>
          <a:p>
            <a:r>
              <a:rPr kumimoji="1" lang="en-US" altLang="ko-Kore-KR" dirty="0"/>
              <a:t>Delete</a:t>
            </a:r>
          </a:p>
          <a:p>
            <a:pPr lvl="1"/>
            <a:r>
              <a:rPr kumimoji="1" lang="en-US" altLang="ko-Kore-KR" dirty="0"/>
              <a:t>Hot key ‘x’</a:t>
            </a:r>
          </a:p>
          <a:p>
            <a:pPr lvl="1"/>
            <a:r>
              <a:rPr kumimoji="1" lang="en-US" altLang="ko-Kore-KR" dirty="0"/>
              <a:t>Right mouse click (for menu), and select delete</a:t>
            </a:r>
          </a:p>
          <a:p>
            <a:pPr lvl="1"/>
            <a:r>
              <a:rPr kumimoji="1" lang="en-US" altLang="ko-Kore-KR" dirty="0"/>
              <a:t>Delete object at the outliner</a:t>
            </a:r>
          </a:p>
          <a:p>
            <a:pPr lvl="1"/>
            <a:endParaRPr kumimoji="1" lang="ko-Kore-KR" altLang="en-US" dirty="0"/>
          </a:p>
        </p:txBody>
      </p:sp>
      <p:sp>
        <p:nvSpPr>
          <p:cNvPr id="4" name="슬라이드 번호 개체 틀 3">
            <a:extLst>
              <a:ext uri="{FF2B5EF4-FFF2-40B4-BE49-F238E27FC236}">
                <a16:creationId xmlns:a16="http://schemas.microsoft.com/office/drawing/2014/main" id="{E5403BD3-730D-A54E-BD94-796192238921}"/>
              </a:ext>
            </a:extLst>
          </p:cNvPr>
          <p:cNvSpPr>
            <a:spLocks noGrp="1"/>
          </p:cNvSpPr>
          <p:nvPr>
            <p:ph type="sldNum" sz="quarter" idx="12"/>
          </p:nvPr>
        </p:nvSpPr>
        <p:spPr/>
        <p:txBody>
          <a:bodyPr/>
          <a:lstStyle/>
          <a:p>
            <a:fld id="{4BEDD84E-25D4-4983-8AA1-2863C96F08D9}" type="slidenum">
              <a:rPr lang="ko-KR" altLang="en-US" smtClean="0"/>
              <a:t>11</a:t>
            </a:fld>
            <a:endParaRPr lang="ko-KR" altLang="en-US"/>
          </a:p>
        </p:txBody>
      </p:sp>
    </p:spTree>
    <p:extLst>
      <p:ext uri="{BB962C8B-B14F-4D97-AF65-F5344CB8AC3E}">
        <p14:creationId xmlns:p14="http://schemas.microsoft.com/office/powerpoint/2010/main" val="394303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B70E87-0778-D642-AD3A-95F6B8048ACB}"/>
              </a:ext>
            </a:extLst>
          </p:cNvPr>
          <p:cNvSpPr>
            <a:spLocks noGrp="1"/>
          </p:cNvSpPr>
          <p:nvPr>
            <p:ph type="title"/>
          </p:nvPr>
        </p:nvSpPr>
        <p:spPr/>
        <p:txBody>
          <a:bodyPr/>
          <a:lstStyle/>
          <a:p>
            <a:r>
              <a:rPr kumimoji="1" lang="en-US" altLang="ko-Kore-KR" dirty="0"/>
              <a:t>Object Transformation</a:t>
            </a:r>
            <a:endParaRPr kumimoji="1" lang="ko-Kore-KR" altLang="en-US" dirty="0"/>
          </a:p>
        </p:txBody>
      </p:sp>
      <p:sp>
        <p:nvSpPr>
          <p:cNvPr id="4" name="슬라이드 번호 개체 틀 3">
            <a:extLst>
              <a:ext uri="{FF2B5EF4-FFF2-40B4-BE49-F238E27FC236}">
                <a16:creationId xmlns:a16="http://schemas.microsoft.com/office/drawing/2014/main" id="{B5D859A2-ABC8-1F4B-A93A-15D5EA8E8A10}"/>
              </a:ext>
            </a:extLst>
          </p:cNvPr>
          <p:cNvSpPr>
            <a:spLocks noGrp="1"/>
          </p:cNvSpPr>
          <p:nvPr>
            <p:ph type="sldNum" sz="quarter" idx="12"/>
          </p:nvPr>
        </p:nvSpPr>
        <p:spPr/>
        <p:txBody>
          <a:bodyPr/>
          <a:lstStyle/>
          <a:p>
            <a:fld id="{4BEDD84E-25D4-4983-8AA1-2863C96F08D9}" type="slidenum">
              <a:rPr lang="ko-KR" altLang="en-US" smtClean="0"/>
              <a:t>12</a:t>
            </a:fld>
            <a:endParaRPr lang="ko-KR" altLang="en-US"/>
          </a:p>
        </p:txBody>
      </p:sp>
      <p:pic>
        <p:nvPicPr>
          <p:cNvPr id="5" name="내용 개체 틀 4">
            <a:extLst>
              <a:ext uri="{FF2B5EF4-FFF2-40B4-BE49-F238E27FC236}">
                <a16:creationId xmlns:a16="http://schemas.microsoft.com/office/drawing/2014/main" id="{8CB87FF8-5C19-E644-AB36-4BD856B3A3A7}"/>
              </a:ext>
            </a:extLst>
          </p:cNvPr>
          <p:cNvPicPr>
            <a:picLocks noChangeAspect="1"/>
          </p:cNvPicPr>
          <p:nvPr/>
        </p:nvPicPr>
        <p:blipFill>
          <a:blip r:embed="rId3"/>
          <a:stretch>
            <a:fillRect/>
          </a:stretch>
        </p:blipFill>
        <p:spPr>
          <a:xfrm>
            <a:off x="3924994" y="995220"/>
            <a:ext cx="7663536" cy="4882052"/>
          </a:xfrm>
          <a:prstGeom prst="rect">
            <a:avLst/>
          </a:prstGeom>
          <a:effectLst>
            <a:outerShdw blurRad="114300" dist="114300" dir="2700000" algn="tl" rotWithShape="0">
              <a:prstClr val="black">
                <a:alpha val="40000"/>
              </a:prstClr>
            </a:outerShdw>
          </a:effectLst>
        </p:spPr>
      </p:pic>
      <p:sp>
        <p:nvSpPr>
          <p:cNvPr id="6" name="TextBox 5">
            <a:extLst>
              <a:ext uri="{FF2B5EF4-FFF2-40B4-BE49-F238E27FC236}">
                <a16:creationId xmlns:a16="http://schemas.microsoft.com/office/drawing/2014/main" id="{D518ACE0-EED7-FB45-B217-5DDAD7FBA9BF}"/>
              </a:ext>
            </a:extLst>
          </p:cNvPr>
          <p:cNvSpPr txBox="1"/>
          <p:nvPr/>
        </p:nvSpPr>
        <p:spPr>
          <a:xfrm>
            <a:off x="850870" y="1628800"/>
            <a:ext cx="1957652" cy="2031325"/>
          </a:xfrm>
          <a:prstGeom prst="rect">
            <a:avLst/>
          </a:prstGeom>
          <a:noFill/>
          <a:ln>
            <a:noFill/>
          </a:ln>
        </p:spPr>
        <p:txBody>
          <a:bodyPr wrap="none" rtlCol="0">
            <a:spAutoFit/>
          </a:bodyPr>
          <a:lstStyle/>
          <a:p>
            <a:pPr marL="285750" indent="-285750">
              <a:buFont typeface="Arial" panose="020B0604020202020204" pitchFamily="34" charset="0"/>
              <a:buChar char="•"/>
            </a:pPr>
            <a:r>
              <a:rPr kumimoji="1" lang="en-US" altLang="ko-Kore-KR" dirty="0"/>
              <a:t>Select (cursor)</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en-US" altLang="ko-Kore-KR" dirty="0"/>
              <a:t>Translation</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en-US" altLang="ko-Kore-KR" dirty="0"/>
              <a:t>Rotation</a:t>
            </a:r>
          </a:p>
          <a:p>
            <a:pPr marL="285750" indent="-285750">
              <a:buFont typeface="Arial" panose="020B0604020202020204" pitchFamily="34" charset="0"/>
              <a:buChar char="•"/>
            </a:pPr>
            <a:endParaRPr kumimoji="1" lang="en-US" altLang="ko-Kore-KR" dirty="0"/>
          </a:p>
          <a:p>
            <a:pPr marL="285750" indent="-285750">
              <a:buFont typeface="Arial" panose="020B0604020202020204" pitchFamily="34" charset="0"/>
              <a:buChar char="•"/>
            </a:pPr>
            <a:r>
              <a:rPr kumimoji="1" lang="en-US" altLang="ko-Kore-KR" dirty="0"/>
              <a:t>Scale</a:t>
            </a:r>
          </a:p>
        </p:txBody>
      </p:sp>
      <p:cxnSp>
        <p:nvCxnSpPr>
          <p:cNvPr id="7" name="직선 화살표 연결선 6">
            <a:extLst>
              <a:ext uri="{FF2B5EF4-FFF2-40B4-BE49-F238E27FC236}">
                <a16:creationId xmlns:a16="http://schemas.microsoft.com/office/drawing/2014/main" id="{A6C2C964-153E-2542-AB93-F67EF4D299E6}"/>
              </a:ext>
            </a:extLst>
          </p:cNvPr>
          <p:cNvCxnSpPr>
            <a:cxnSpLocks/>
          </p:cNvCxnSpPr>
          <p:nvPr/>
        </p:nvCxnSpPr>
        <p:spPr>
          <a:xfrm>
            <a:off x="2783632" y="1772816"/>
            <a:ext cx="114136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49C5855-D274-F045-B4D8-A24AE83C6E2D}"/>
              </a:ext>
            </a:extLst>
          </p:cNvPr>
          <p:cNvCxnSpPr>
            <a:cxnSpLocks/>
          </p:cNvCxnSpPr>
          <p:nvPr/>
        </p:nvCxnSpPr>
        <p:spPr>
          <a:xfrm flipV="1">
            <a:off x="2401747" y="2291365"/>
            <a:ext cx="1606021" cy="575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3E5D880B-3DD7-B140-9BEA-5899CFEAE2CC}"/>
              </a:ext>
            </a:extLst>
          </p:cNvPr>
          <p:cNvCxnSpPr>
            <a:cxnSpLocks/>
          </p:cNvCxnSpPr>
          <p:nvPr/>
        </p:nvCxnSpPr>
        <p:spPr>
          <a:xfrm flipV="1">
            <a:off x="2135560" y="2550413"/>
            <a:ext cx="1872208" cy="37453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F908A9B-7E47-AA49-A8D5-B2BA71FAB7A5}"/>
              </a:ext>
            </a:extLst>
          </p:cNvPr>
          <p:cNvCxnSpPr>
            <a:cxnSpLocks/>
          </p:cNvCxnSpPr>
          <p:nvPr/>
        </p:nvCxnSpPr>
        <p:spPr>
          <a:xfrm flipV="1">
            <a:off x="1820713" y="2989706"/>
            <a:ext cx="2187055" cy="4831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44DB4F9-A1B2-CA4F-AE15-4F5CAECC99A6}"/>
              </a:ext>
            </a:extLst>
          </p:cNvPr>
          <p:cNvSpPr txBox="1"/>
          <p:nvPr/>
        </p:nvSpPr>
        <p:spPr>
          <a:xfrm>
            <a:off x="850870" y="3940606"/>
            <a:ext cx="2780954" cy="369332"/>
          </a:xfrm>
          <a:prstGeom prst="rect">
            <a:avLst/>
          </a:prstGeom>
          <a:noFill/>
          <a:ln>
            <a:noFill/>
          </a:ln>
        </p:spPr>
        <p:txBody>
          <a:bodyPr wrap="none" rtlCol="0">
            <a:spAutoFit/>
          </a:bodyPr>
          <a:lstStyle/>
          <a:p>
            <a:pPr marL="285750" indent="-285750">
              <a:buFont typeface="Arial" panose="020B0604020202020204" pitchFamily="34" charset="0"/>
              <a:buChar char="•"/>
            </a:pPr>
            <a:r>
              <a:rPr kumimoji="1" lang="en-US" altLang="ko-Kore-KR" dirty="0"/>
              <a:t>Use “Object Property”</a:t>
            </a:r>
          </a:p>
        </p:txBody>
      </p:sp>
      <p:sp>
        <p:nvSpPr>
          <p:cNvPr id="22" name="타원 21">
            <a:extLst>
              <a:ext uri="{FF2B5EF4-FFF2-40B4-BE49-F238E27FC236}">
                <a16:creationId xmlns:a16="http://schemas.microsoft.com/office/drawing/2014/main" id="{CE1EBE17-6742-4949-A7A3-8FB07E9A55B9}"/>
              </a:ext>
            </a:extLst>
          </p:cNvPr>
          <p:cNvSpPr/>
          <p:nvPr/>
        </p:nvSpPr>
        <p:spPr>
          <a:xfrm>
            <a:off x="10272464" y="4112696"/>
            <a:ext cx="216024" cy="25240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sp>
        <p:nvSpPr>
          <p:cNvPr id="23" name="모서리가 둥근 직사각형 22">
            <a:extLst>
              <a:ext uri="{FF2B5EF4-FFF2-40B4-BE49-F238E27FC236}">
                <a16:creationId xmlns:a16="http://schemas.microsoft.com/office/drawing/2014/main" id="{2CBF8E04-FB7F-584E-AAAD-5F2E0E3D4CD2}"/>
              </a:ext>
            </a:extLst>
          </p:cNvPr>
          <p:cNvSpPr/>
          <p:nvPr/>
        </p:nvSpPr>
        <p:spPr>
          <a:xfrm>
            <a:off x="10488488" y="3143980"/>
            <a:ext cx="1152128" cy="165317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4" name="직선 화살표 연결선 23">
            <a:extLst>
              <a:ext uri="{FF2B5EF4-FFF2-40B4-BE49-F238E27FC236}">
                <a16:creationId xmlns:a16="http://schemas.microsoft.com/office/drawing/2014/main" id="{D8994577-F9A3-DC49-91E0-17766FC3E0AD}"/>
              </a:ext>
            </a:extLst>
          </p:cNvPr>
          <p:cNvCxnSpPr>
            <a:cxnSpLocks/>
            <a:stCxn id="21" idx="3"/>
            <a:endCxn id="22" idx="2"/>
          </p:cNvCxnSpPr>
          <p:nvPr/>
        </p:nvCxnSpPr>
        <p:spPr>
          <a:xfrm>
            <a:off x="3631824" y="4125272"/>
            <a:ext cx="6640640" cy="1136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2">
            <a:extLst>
              <a:ext uri="{FF2B5EF4-FFF2-40B4-BE49-F238E27FC236}">
                <a16:creationId xmlns:a16="http://schemas.microsoft.com/office/drawing/2014/main" id="{4A13F529-AC22-335C-CF83-272DE5211A0D}"/>
              </a:ext>
            </a:extLst>
          </p:cNvPr>
          <p:cNvSpPr/>
          <p:nvPr/>
        </p:nvSpPr>
        <p:spPr>
          <a:xfrm>
            <a:off x="3895468" y="1659064"/>
            <a:ext cx="405470" cy="14849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TextBox 7">
            <a:extLst>
              <a:ext uri="{FF2B5EF4-FFF2-40B4-BE49-F238E27FC236}">
                <a16:creationId xmlns:a16="http://schemas.microsoft.com/office/drawing/2014/main" id="{60823AEB-99C0-1805-E8D2-16AF2CB68A17}"/>
              </a:ext>
            </a:extLst>
          </p:cNvPr>
          <p:cNvSpPr txBox="1"/>
          <p:nvPr/>
        </p:nvSpPr>
        <p:spPr>
          <a:xfrm>
            <a:off x="850870" y="4452309"/>
            <a:ext cx="2888611" cy="2031325"/>
          </a:xfrm>
          <a:prstGeom prst="rect">
            <a:avLst/>
          </a:prstGeom>
          <a:noFill/>
          <a:ln>
            <a:solidFill>
              <a:schemeClr val="bg1">
                <a:lumMod val="75000"/>
              </a:schemeClr>
            </a:solidFill>
          </a:ln>
        </p:spPr>
        <p:txBody>
          <a:bodyPr wrap="none" rtlCol="0">
            <a:spAutoFit/>
          </a:bodyPr>
          <a:lstStyle/>
          <a:p>
            <a:pPr marL="285750" indent="-285750">
              <a:buFont typeface="Arial" panose="020B0604020202020204" pitchFamily="34" charset="0"/>
              <a:buChar char="•"/>
            </a:pPr>
            <a:r>
              <a:rPr kumimoji="1" lang="en-US" altLang="ko-Kore-KR" dirty="0"/>
              <a:t>Hot keys</a:t>
            </a:r>
          </a:p>
          <a:p>
            <a:pPr marL="742950" lvl="1" indent="-285750">
              <a:buFont typeface="Arial" panose="020B0604020202020204" pitchFamily="34" charset="0"/>
              <a:buChar char="•"/>
            </a:pPr>
            <a:r>
              <a:rPr kumimoji="1" lang="en-US" altLang="ko-Kore-KR" dirty="0"/>
              <a:t>g, x: translate x </a:t>
            </a:r>
            <a:r>
              <a:rPr kumimoji="1" lang="en-US" altLang="ko-Kore-KR" dirty="0" err="1"/>
              <a:t>dir</a:t>
            </a:r>
            <a:endParaRPr kumimoji="1" lang="en-US" altLang="ko-Kore-KR" dirty="0"/>
          </a:p>
          <a:p>
            <a:pPr marL="742950" lvl="1" indent="-285750">
              <a:buFont typeface="Arial" panose="020B0604020202020204" pitchFamily="34" charset="0"/>
              <a:buChar char="•"/>
            </a:pPr>
            <a:r>
              <a:rPr kumimoji="1" lang="en-US" altLang="ko-Kore-KR" dirty="0"/>
              <a:t>r, y: rotate about y</a:t>
            </a:r>
          </a:p>
          <a:p>
            <a:pPr marL="742950" lvl="1" indent="-285750">
              <a:buFont typeface="Arial" panose="020B0604020202020204" pitchFamily="34" charset="0"/>
              <a:buChar char="•"/>
            </a:pPr>
            <a:r>
              <a:rPr kumimoji="1" lang="en-US" altLang="ko-Kore-KR" dirty="0"/>
              <a:t>s, z: scale in z</a:t>
            </a:r>
          </a:p>
          <a:p>
            <a:pPr marL="742950" lvl="1" indent="-285750">
              <a:buFont typeface="Arial" panose="020B0604020202020204" pitchFamily="34" charset="0"/>
              <a:buChar char="•"/>
            </a:pPr>
            <a:r>
              <a:rPr kumimoji="1" lang="en-US" altLang="ko-Kore-KR" dirty="0"/>
              <a:t>g: translate freely</a:t>
            </a:r>
          </a:p>
          <a:p>
            <a:pPr marL="742950" lvl="1" indent="-285750">
              <a:buFont typeface="Arial" panose="020B0604020202020204" pitchFamily="34" charset="0"/>
              <a:buChar char="•"/>
            </a:pPr>
            <a:r>
              <a:rPr kumimoji="1" lang="en-US" altLang="ko-Kore-KR" dirty="0"/>
              <a:t>r: rotate freely</a:t>
            </a:r>
          </a:p>
          <a:p>
            <a:pPr marL="742950" lvl="1" indent="-285750">
              <a:buFont typeface="Arial" panose="020B0604020202020204" pitchFamily="34" charset="0"/>
              <a:buChar char="•"/>
            </a:pPr>
            <a:r>
              <a:rPr kumimoji="1" lang="en-US" altLang="ko-Kore-KR" dirty="0"/>
              <a:t>s: scale freely</a:t>
            </a:r>
          </a:p>
        </p:txBody>
      </p:sp>
    </p:spTree>
    <p:extLst>
      <p:ext uri="{BB962C8B-B14F-4D97-AF65-F5344CB8AC3E}">
        <p14:creationId xmlns:p14="http://schemas.microsoft.com/office/powerpoint/2010/main" val="9955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9DA5A5"/>
                                      </p:to>
                                    </p:animClr>
                                  </p:sub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9DA5A5"/>
                                      </p:to>
                                    </p:animClr>
                                  </p:sub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9DA5A5"/>
                                      </p:to>
                                    </p:animClr>
                                  </p:sub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9DA5A5"/>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rgbClr val="9DA5A5"/>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F3F7E9-2576-784E-AED5-AC6E47C4599F}"/>
              </a:ext>
            </a:extLst>
          </p:cNvPr>
          <p:cNvSpPr>
            <a:spLocks noGrp="1"/>
          </p:cNvSpPr>
          <p:nvPr>
            <p:ph type="title"/>
          </p:nvPr>
        </p:nvSpPr>
        <p:spPr/>
        <p:txBody>
          <a:bodyPr/>
          <a:lstStyle/>
          <a:p>
            <a:r>
              <a:rPr kumimoji="1" lang="en-US" altLang="ko-Kore-KR" dirty="0"/>
              <a:t>Material </a:t>
            </a:r>
            <a:endParaRPr kumimoji="1" lang="ko-Kore-KR" altLang="en-US" dirty="0"/>
          </a:p>
        </p:txBody>
      </p:sp>
      <p:sp>
        <p:nvSpPr>
          <p:cNvPr id="3" name="내용 개체 틀 2">
            <a:extLst>
              <a:ext uri="{FF2B5EF4-FFF2-40B4-BE49-F238E27FC236}">
                <a16:creationId xmlns:a16="http://schemas.microsoft.com/office/drawing/2014/main" id="{EC42444D-25A6-9A4E-B5C0-0E67044CE3A0}"/>
              </a:ext>
            </a:extLst>
          </p:cNvPr>
          <p:cNvSpPr>
            <a:spLocks noGrp="1"/>
          </p:cNvSpPr>
          <p:nvPr>
            <p:ph idx="1"/>
          </p:nvPr>
        </p:nvSpPr>
        <p:spPr>
          <a:xfrm>
            <a:off x="551385" y="1124743"/>
            <a:ext cx="3312368" cy="4680521"/>
          </a:xfrm>
          <a:ln>
            <a:noFill/>
          </a:ln>
        </p:spPr>
        <p:txBody>
          <a:bodyPr/>
          <a:lstStyle/>
          <a:p>
            <a:r>
              <a:rPr kumimoji="1" lang="en-US" altLang="ko-Kore-KR" dirty="0"/>
              <a:t>Select Object</a:t>
            </a:r>
          </a:p>
          <a:p>
            <a:endParaRPr kumimoji="1" lang="en-US" altLang="ko-Kore-KR" dirty="0"/>
          </a:p>
          <a:p>
            <a:r>
              <a:rPr kumimoji="1" lang="en-US" altLang="ko-Kore-KR" dirty="0"/>
              <a:t>Select Material Property</a:t>
            </a:r>
          </a:p>
          <a:p>
            <a:pPr marL="0" indent="0">
              <a:buNone/>
            </a:pPr>
            <a:r>
              <a:rPr kumimoji="1" lang="en-US" altLang="ko-Kore-KR" dirty="0"/>
              <a:t>     and Select “Base Color”</a:t>
            </a:r>
          </a:p>
          <a:p>
            <a:pPr marL="0" indent="0">
              <a:buNone/>
            </a:pPr>
            <a:endParaRPr kumimoji="1" lang="en-US" altLang="ko-Kore-KR" dirty="0"/>
          </a:p>
          <a:p>
            <a:r>
              <a:rPr kumimoji="1" lang="en-US" altLang="ko-Kore-KR" dirty="0"/>
              <a:t>Select Material Preview</a:t>
            </a:r>
          </a:p>
          <a:p>
            <a:pPr marL="0" indent="0">
              <a:buNone/>
            </a:pPr>
            <a:r>
              <a:rPr kumimoji="1" lang="en-US" altLang="ko-Kore-KR" dirty="0"/>
              <a:t>    or Render View</a:t>
            </a:r>
          </a:p>
          <a:p>
            <a:pPr marL="0" indent="0">
              <a:buNone/>
            </a:pPr>
            <a:r>
              <a:rPr kumimoji="1" lang="en-US" altLang="ko-Kore-KR" dirty="0"/>
              <a:t>    (‘z’ &gt; material view or</a:t>
            </a:r>
          </a:p>
          <a:p>
            <a:pPr marL="0" indent="0">
              <a:buNone/>
            </a:pPr>
            <a:r>
              <a:rPr kumimoji="1" lang="en-US" altLang="ko-Kore-KR" dirty="0"/>
              <a:t>     ‘z’ &gt; render view)</a:t>
            </a:r>
            <a:endParaRPr kumimoji="1" lang="ko-Kore-KR" altLang="en-US" dirty="0"/>
          </a:p>
        </p:txBody>
      </p:sp>
      <p:sp>
        <p:nvSpPr>
          <p:cNvPr id="4" name="슬라이드 번호 개체 틀 3">
            <a:extLst>
              <a:ext uri="{FF2B5EF4-FFF2-40B4-BE49-F238E27FC236}">
                <a16:creationId xmlns:a16="http://schemas.microsoft.com/office/drawing/2014/main" id="{4943A730-9D3C-644E-9B57-D1443B782966}"/>
              </a:ext>
            </a:extLst>
          </p:cNvPr>
          <p:cNvSpPr>
            <a:spLocks noGrp="1"/>
          </p:cNvSpPr>
          <p:nvPr>
            <p:ph type="sldNum" sz="quarter" idx="12"/>
          </p:nvPr>
        </p:nvSpPr>
        <p:spPr/>
        <p:txBody>
          <a:bodyPr/>
          <a:lstStyle/>
          <a:p>
            <a:fld id="{4BEDD84E-25D4-4983-8AA1-2863C96F08D9}" type="slidenum">
              <a:rPr lang="ko-KR" altLang="en-US" smtClean="0"/>
              <a:t>13</a:t>
            </a:fld>
            <a:endParaRPr lang="ko-KR" altLang="en-US"/>
          </a:p>
        </p:txBody>
      </p:sp>
      <p:pic>
        <p:nvPicPr>
          <p:cNvPr id="11" name="그림 10">
            <a:extLst>
              <a:ext uri="{FF2B5EF4-FFF2-40B4-BE49-F238E27FC236}">
                <a16:creationId xmlns:a16="http://schemas.microsoft.com/office/drawing/2014/main" id="{764667A5-0C8F-EC4A-92CA-4C578B74553A}"/>
              </a:ext>
            </a:extLst>
          </p:cNvPr>
          <p:cNvPicPr>
            <a:picLocks noChangeAspect="1"/>
          </p:cNvPicPr>
          <p:nvPr/>
        </p:nvPicPr>
        <p:blipFill>
          <a:blip r:embed="rId3"/>
          <a:stretch>
            <a:fillRect/>
          </a:stretch>
        </p:blipFill>
        <p:spPr>
          <a:xfrm>
            <a:off x="4151785" y="1124742"/>
            <a:ext cx="7128792" cy="4541393"/>
          </a:xfrm>
          <a:prstGeom prst="rect">
            <a:avLst/>
          </a:prstGeom>
          <a:effectLst>
            <a:outerShdw blurRad="114300" dist="114300" dir="2700000" algn="tl" rotWithShape="0">
              <a:prstClr val="black">
                <a:alpha val="40000"/>
              </a:prstClr>
            </a:outerShdw>
          </a:effectLst>
        </p:spPr>
      </p:pic>
      <p:cxnSp>
        <p:nvCxnSpPr>
          <p:cNvPr id="12" name="직선 화살표 연결선 11">
            <a:extLst>
              <a:ext uri="{FF2B5EF4-FFF2-40B4-BE49-F238E27FC236}">
                <a16:creationId xmlns:a16="http://schemas.microsoft.com/office/drawing/2014/main" id="{1292FD3B-326C-4B44-A7B4-24556D5B689A}"/>
              </a:ext>
            </a:extLst>
          </p:cNvPr>
          <p:cNvCxnSpPr>
            <a:cxnSpLocks/>
          </p:cNvCxnSpPr>
          <p:nvPr/>
        </p:nvCxnSpPr>
        <p:spPr>
          <a:xfrm>
            <a:off x="2567608" y="1340768"/>
            <a:ext cx="4320480" cy="17281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450D1434-2199-EB45-909B-2B53F1A88F5B}"/>
              </a:ext>
            </a:extLst>
          </p:cNvPr>
          <p:cNvCxnSpPr>
            <a:cxnSpLocks/>
          </p:cNvCxnSpPr>
          <p:nvPr/>
        </p:nvCxnSpPr>
        <p:spPr>
          <a:xfrm>
            <a:off x="3647728" y="2061882"/>
            <a:ext cx="6480721" cy="30942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AC83BD43-CF9F-D84D-9302-C332D6F4BEC5}"/>
              </a:ext>
            </a:extLst>
          </p:cNvPr>
          <p:cNvCxnSpPr>
            <a:cxnSpLocks/>
          </p:cNvCxnSpPr>
          <p:nvPr/>
        </p:nvCxnSpPr>
        <p:spPr>
          <a:xfrm>
            <a:off x="3647728" y="2496395"/>
            <a:ext cx="6984776" cy="15086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1A3EA6C7-2880-E942-B5B6-DF273FF6BF9E}"/>
              </a:ext>
            </a:extLst>
          </p:cNvPr>
          <p:cNvCxnSpPr>
            <a:cxnSpLocks/>
          </p:cNvCxnSpPr>
          <p:nvPr/>
        </p:nvCxnSpPr>
        <p:spPr>
          <a:xfrm flipV="1">
            <a:off x="3575720" y="1701842"/>
            <a:ext cx="6048672" cy="15831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94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9DA5A5"/>
                                      </p:to>
                                    </p:animClr>
                                  </p:sub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9DA5A5"/>
                                      </p:to>
                                    </p:animClr>
                                  </p:sub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9DA5A5"/>
                                      </p:to>
                                    </p:animClr>
                                  </p:sub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subTnLst>
                                    <p:animClr clrSpc="rgb" dir="cw">
                                      <p:cBhvr override="childStyle">
                                        <p:cTn dur="1" fill="hold" display="0" masterRel="nextClick" afterEffect="1"/>
                                        <p:tgtEl>
                                          <p:spTgt spid="18"/>
                                        </p:tgtEl>
                                        <p:attrNameLst>
                                          <p:attrName>ppt_c</p:attrName>
                                        </p:attrNameLst>
                                      </p:cBhvr>
                                      <p:to>
                                        <a:srgbClr val="9DA5A5"/>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5362DB-5682-6C41-8D4B-5D76474656B0}"/>
              </a:ext>
            </a:extLst>
          </p:cNvPr>
          <p:cNvSpPr>
            <a:spLocks noGrp="1"/>
          </p:cNvSpPr>
          <p:nvPr>
            <p:ph type="title"/>
          </p:nvPr>
        </p:nvSpPr>
        <p:spPr/>
        <p:txBody>
          <a:bodyPr/>
          <a:lstStyle/>
          <a:p>
            <a:r>
              <a:rPr kumimoji="1" lang="en-US" altLang="ko-Kore-KR" dirty="0"/>
              <a:t>Adding Object  </a:t>
            </a:r>
            <a:endParaRPr kumimoji="1" lang="ko-Kore-KR" altLang="en-US" dirty="0"/>
          </a:p>
        </p:txBody>
      </p:sp>
      <p:sp>
        <p:nvSpPr>
          <p:cNvPr id="3" name="내용 개체 틀 2">
            <a:extLst>
              <a:ext uri="{FF2B5EF4-FFF2-40B4-BE49-F238E27FC236}">
                <a16:creationId xmlns:a16="http://schemas.microsoft.com/office/drawing/2014/main" id="{19E8F4B4-B0A6-B744-B82C-DBC347473BE6}"/>
              </a:ext>
            </a:extLst>
          </p:cNvPr>
          <p:cNvSpPr>
            <a:spLocks noGrp="1"/>
          </p:cNvSpPr>
          <p:nvPr>
            <p:ph idx="1"/>
          </p:nvPr>
        </p:nvSpPr>
        <p:spPr>
          <a:xfrm>
            <a:off x="551384" y="1124743"/>
            <a:ext cx="2952327" cy="828093"/>
          </a:xfrm>
        </p:spPr>
        <p:txBody>
          <a:bodyPr/>
          <a:lstStyle/>
          <a:p>
            <a:r>
              <a:rPr kumimoji="1" lang="en-US" altLang="ko-Kore-KR" dirty="0"/>
              <a:t>“Add” menu</a:t>
            </a:r>
          </a:p>
          <a:p>
            <a:r>
              <a:rPr kumimoji="1" lang="en-US" altLang="ko-Kore-KR" dirty="0"/>
              <a:t>Mesh &gt; UV Sphere</a:t>
            </a:r>
          </a:p>
          <a:p>
            <a:pPr marL="0" indent="0">
              <a:buNone/>
            </a:pPr>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ko-Kore-KR" altLang="en-US" dirty="0"/>
          </a:p>
        </p:txBody>
      </p:sp>
      <p:sp>
        <p:nvSpPr>
          <p:cNvPr id="4" name="슬라이드 번호 개체 틀 3">
            <a:extLst>
              <a:ext uri="{FF2B5EF4-FFF2-40B4-BE49-F238E27FC236}">
                <a16:creationId xmlns:a16="http://schemas.microsoft.com/office/drawing/2014/main" id="{B32C0D81-1469-3646-BE23-D4A368A357DC}"/>
              </a:ext>
            </a:extLst>
          </p:cNvPr>
          <p:cNvSpPr>
            <a:spLocks noGrp="1"/>
          </p:cNvSpPr>
          <p:nvPr>
            <p:ph type="sldNum" sz="quarter" idx="12"/>
          </p:nvPr>
        </p:nvSpPr>
        <p:spPr/>
        <p:txBody>
          <a:bodyPr/>
          <a:lstStyle/>
          <a:p>
            <a:fld id="{4BEDD84E-25D4-4983-8AA1-2863C96F08D9}" type="slidenum">
              <a:rPr lang="ko-KR" altLang="en-US" smtClean="0"/>
              <a:t>14</a:t>
            </a:fld>
            <a:endParaRPr lang="ko-KR" altLang="en-US"/>
          </a:p>
        </p:txBody>
      </p:sp>
      <p:pic>
        <p:nvPicPr>
          <p:cNvPr id="5" name="그림 4">
            <a:extLst>
              <a:ext uri="{FF2B5EF4-FFF2-40B4-BE49-F238E27FC236}">
                <a16:creationId xmlns:a16="http://schemas.microsoft.com/office/drawing/2014/main" id="{1B0E5B48-1170-DD4F-8A5B-932883D685FF}"/>
              </a:ext>
            </a:extLst>
          </p:cNvPr>
          <p:cNvPicPr>
            <a:picLocks noChangeAspect="1"/>
          </p:cNvPicPr>
          <p:nvPr/>
        </p:nvPicPr>
        <p:blipFill rotWithShape="1">
          <a:blip r:embed="rId3"/>
          <a:srcRect l="17063" t="3800" r="52363" b="45478"/>
          <a:stretch/>
        </p:blipFill>
        <p:spPr>
          <a:xfrm>
            <a:off x="3935760" y="980728"/>
            <a:ext cx="3472414" cy="3240360"/>
          </a:xfrm>
          <a:prstGeom prst="rect">
            <a:avLst/>
          </a:prstGeom>
        </p:spPr>
      </p:pic>
      <p:pic>
        <p:nvPicPr>
          <p:cNvPr id="6" name="그림 5">
            <a:extLst>
              <a:ext uri="{FF2B5EF4-FFF2-40B4-BE49-F238E27FC236}">
                <a16:creationId xmlns:a16="http://schemas.microsoft.com/office/drawing/2014/main" id="{EC28BCE0-39E5-4A4B-85E9-AFE5FB0D008E}"/>
              </a:ext>
            </a:extLst>
          </p:cNvPr>
          <p:cNvPicPr>
            <a:picLocks noChangeAspect="1"/>
          </p:cNvPicPr>
          <p:nvPr/>
        </p:nvPicPr>
        <p:blipFill>
          <a:blip r:embed="rId4"/>
          <a:stretch>
            <a:fillRect/>
          </a:stretch>
        </p:blipFill>
        <p:spPr>
          <a:xfrm>
            <a:off x="7638688" y="2780928"/>
            <a:ext cx="4174435" cy="3243516"/>
          </a:xfrm>
          <a:prstGeom prst="rect">
            <a:avLst/>
          </a:prstGeom>
        </p:spPr>
      </p:pic>
      <p:cxnSp>
        <p:nvCxnSpPr>
          <p:cNvPr id="7" name="직선 화살표 연결선 6">
            <a:extLst>
              <a:ext uri="{FF2B5EF4-FFF2-40B4-BE49-F238E27FC236}">
                <a16:creationId xmlns:a16="http://schemas.microsoft.com/office/drawing/2014/main" id="{C44267D6-1DFE-2741-B0B4-3104A59BD460}"/>
              </a:ext>
            </a:extLst>
          </p:cNvPr>
          <p:cNvCxnSpPr>
            <a:cxnSpLocks/>
          </p:cNvCxnSpPr>
          <p:nvPr/>
        </p:nvCxnSpPr>
        <p:spPr>
          <a:xfrm>
            <a:off x="2351584" y="1340768"/>
            <a:ext cx="2088232" cy="720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96E0D4ED-E2CA-C244-AF44-626BED3D51C5}"/>
              </a:ext>
            </a:extLst>
          </p:cNvPr>
          <p:cNvCxnSpPr>
            <a:cxnSpLocks/>
          </p:cNvCxnSpPr>
          <p:nvPr/>
        </p:nvCxnSpPr>
        <p:spPr>
          <a:xfrm flipV="1">
            <a:off x="6384032" y="3789040"/>
            <a:ext cx="1296144" cy="84609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E962C64-9BD3-E342-AB6D-2E26578536E8}"/>
              </a:ext>
            </a:extLst>
          </p:cNvPr>
          <p:cNvCxnSpPr>
            <a:cxnSpLocks/>
          </p:cNvCxnSpPr>
          <p:nvPr/>
        </p:nvCxnSpPr>
        <p:spPr>
          <a:xfrm flipV="1">
            <a:off x="6672064" y="3501008"/>
            <a:ext cx="3888432" cy="18722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24B80862-6E00-7643-A1D1-BA4BB071E495}"/>
              </a:ext>
            </a:extLst>
          </p:cNvPr>
          <p:cNvCxnSpPr>
            <a:cxnSpLocks/>
          </p:cNvCxnSpPr>
          <p:nvPr/>
        </p:nvCxnSpPr>
        <p:spPr>
          <a:xfrm flipV="1">
            <a:off x="6888088" y="5373216"/>
            <a:ext cx="3816424" cy="36004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9E7E6462-8D19-94C9-B495-90B840AA653C}"/>
              </a:ext>
            </a:extLst>
          </p:cNvPr>
          <p:cNvCxnSpPr>
            <a:cxnSpLocks/>
          </p:cNvCxnSpPr>
          <p:nvPr/>
        </p:nvCxnSpPr>
        <p:spPr>
          <a:xfrm>
            <a:off x="3193921" y="1664804"/>
            <a:ext cx="2109991" cy="2160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내용 개체 틀 2">
            <a:extLst>
              <a:ext uri="{FF2B5EF4-FFF2-40B4-BE49-F238E27FC236}">
                <a16:creationId xmlns:a16="http://schemas.microsoft.com/office/drawing/2014/main" id="{FC00FDF5-63C2-301F-C7A2-98DC8C139A0F}"/>
              </a:ext>
            </a:extLst>
          </p:cNvPr>
          <p:cNvSpPr txBox="1">
            <a:spLocks/>
          </p:cNvSpPr>
          <p:nvPr/>
        </p:nvSpPr>
        <p:spPr>
          <a:xfrm>
            <a:off x="4063702" y="4402686"/>
            <a:ext cx="2952327" cy="16561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ko-Kore-KR" dirty="0"/>
              <a:t>Translate Sphere</a:t>
            </a:r>
          </a:p>
          <a:p>
            <a:pPr marL="0" indent="0">
              <a:buFont typeface="Arial" pitchFamily="34" charset="0"/>
              <a:buNone/>
            </a:pPr>
            <a:r>
              <a:rPr kumimoji="1" lang="en-US" altLang="ko-Kore-KR" dirty="0"/>
              <a:t>     to (0, 0, 2)</a:t>
            </a:r>
          </a:p>
          <a:p>
            <a:pPr marL="0" indent="0">
              <a:buFont typeface="Arial" pitchFamily="34" charset="0"/>
              <a:buNone/>
            </a:pPr>
            <a:r>
              <a:rPr kumimoji="1" lang="en-US" altLang="ko-Kore-KR" dirty="0"/>
              <a:t>    (use </a:t>
            </a:r>
            <a:r>
              <a:rPr kumimoji="1" lang="en-US" altLang="ko-Kore-KR" dirty="0" err="1"/>
              <a:t>xz</a:t>
            </a:r>
            <a:r>
              <a:rPr kumimoji="1" lang="en-US" altLang="ko-Kore-KR" dirty="0"/>
              <a:t> plane view)</a:t>
            </a:r>
          </a:p>
          <a:p>
            <a:pPr marL="0" indent="0">
              <a:buFont typeface="Arial" pitchFamily="34" charset="0"/>
              <a:buNone/>
            </a:pPr>
            <a:r>
              <a:rPr kumimoji="1" lang="en-US" altLang="ko-Kore-KR" dirty="0"/>
              <a:t>    (use Object property)</a:t>
            </a:r>
          </a:p>
          <a:p>
            <a:pPr marL="0" indent="0">
              <a:buFont typeface="Arial" pitchFamily="34" charset="0"/>
              <a:buNone/>
            </a:pPr>
            <a:endParaRPr kumimoji="1" lang="en-US" altLang="ko-Kore-KR" dirty="0"/>
          </a:p>
          <a:p>
            <a:pPr marL="0" indent="0">
              <a:buFont typeface="Arial" pitchFamily="34" charset="0"/>
              <a:buNone/>
            </a:pPr>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ko-Kore-KR" altLang="en-US" dirty="0"/>
          </a:p>
        </p:txBody>
      </p:sp>
    </p:spTree>
    <p:extLst>
      <p:ext uri="{BB962C8B-B14F-4D97-AF65-F5344CB8AC3E}">
        <p14:creationId xmlns:p14="http://schemas.microsoft.com/office/powerpoint/2010/main" val="275715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9DA5A5"/>
                                      </p:to>
                                    </p:animClr>
                                  </p:sub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9DA5A5"/>
                                      </p:to>
                                    </p:animClr>
                                  </p:sub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9DA5A5"/>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9DA5A5"/>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845659-165C-B049-9762-F03E5A598411}"/>
              </a:ext>
            </a:extLst>
          </p:cNvPr>
          <p:cNvSpPr>
            <a:spLocks noGrp="1"/>
          </p:cNvSpPr>
          <p:nvPr>
            <p:ph type="title"/>
          </p:nvPr>
        </p:nvSpPr>
        <p:spPr/>
        <p:txBody>
          <a:bodyPr/>
          <a:lstStyle/>
          <a:p>
            <a:r>
              <a:rPr kumimoji="1" lang="en-US" altLang="ko-Kore-KR" dirty="0"/>
              <a:t>Hierarchy (1</a:t>
            </a:r>
            <a:r>
              <a:rPr kumimoji="1" lang="en-US" altLang="ko-KR" dirty="0"/>
              <a:t>/3</a:t>
            </a:r>
            <a:r>
              <a:rPr kumimoji="1" lang="en-US" altLang="ko-Kore-KR" dirty="0"/>
              <a:t>)</a:t>
            </a:r>
            <a:endParaRPr kumimoji="1" lang="ko-Kore-KR" altLang="en-US" dirty="0"/>
          </a:p>
        </p:txBody>
      </p:sp>
      <p:sp>
        <p:nvSpPr>
          <p:cNvPr id="3" name="내용 개체 틀 2">
            <a:extLst>
              <a:ext uri="{FF2B5EF4-FFF2-40B4-BE49-F238E27FC236}">
                <a16:creationId xmlns:a16="http://schemas.microsoft.com/office/drawing/2014/main" id="{AE58FD2D-3FAC-E442-90F9-BC262A2CDDE1}"/>
              </a:ext>
            </a:extLst>
          </p:cNvPr>
          <p:cNvSpPr>
            <a:spLocks noGrp="1"/>
          </p:cNvSpPr>
          <p:nvPr>
            <p:ph idx="1"/>
          </p:nvPr>
        </p:nvSpPr>
        <p:spPr/>
        <p:txBody>
          <a:bodyPr>
            <a:normAutofit/>
          </a:bodyPr>
          <a:lstStyle/>
          <a:p>
            <a:r>
              <a:rPr kumimoji="1" lang="en-US" altLang="ko-Kore-KR" dirty="0"/>
              <a:t>Select Cube in outliner</a:t>
            </a:r>
            <a:r>
              <a:rPr kumimoji="1" lang="en-US" altLang="ko-KR" dirty="0"/>
              <a:t>:</a:t>
            </a:r>
            <a:r>
              <a:rPr kumimoji="1" lang="ko-KR" altLang="en-US" dirty="0"/>
              <a:t> </a:t>
            </a:r>
            <a:r>
              <a:rPr kumimoji="1" lang="en-US" altLang="ko-Kore-KR" dirty="0"/>
              <a:t>First object (Cube) will be a parent node</a:t>
            </a:r>
          </a:p>
          <a:p>
            <a:r>
              <a:rPr kumimoji="1" lang="en-US" altLang="ko-Kore-KR" dirty="0"/>
              <a:t>[Shift] </a:t>
            </a:r>
            <a:r>
              <a:rPr kumimoji="1" lang="en-US" altLang="ko-KR" dirty="0"/>
              <a:t>+</a:t>
            </a:r>
            <a:r>
              <a:rPr kumimoji="1" lang="ko-KR" altLang="en-US" dirty="0"/>
              <a:t> </a:t>
            </a:r>
            <a:r>
              <a:rPr kumimoji="1" lang="en-US" altLang="ko-Kore-KR" dirty="0"/>
              <a:t>Select Sphere in Outliner</a:t>
            </a:r>
            <a:r>
              <a:rPr kumimoji="1" lang="en-US" altLang="ko-KR" dirty="0"/>
              <a:t>:</a:t>
            </a:r>
            <a:r>
              <a:rPr kumimoji="1" lang="ko-KR" altLang="en-US" dirty="0"/>
              <a:t> </a:t>
            </a:r>
            <a:r>
              <a:rPr kumimoji="1" lang="en-US" altLang="ko-Kore-KR" dirty="0"/>
              <a:t>Second object (Sphere) will be a child node</a:t>
            </a:r>
          </a:p>
          <a:p>
            <a:r>
              <a:rPr kumimoji="1" lang="en-US" altLang="ko-Kore-KR" dirty="0"/>
              <a:t>Object menu &gt; Parent &gt; Object </a:t>
            </a:r>
          </a:p>
        </p:txBody>
      </p:sp>
      <p:sp>
        <p:nvSpPr>
          <p:cNvPr id="4" name="슬라이드 번호 개체 틀 3">
            <a:extLst>
              <a:ext uri="{FF2B5EF4-FFF2-40B4-BE49-F238E27FC236}">
                <a16:creationId xmlns:a16="http://schemas.microsoft.com/office/drawing/2014/main" id="{49662267-C9FF-7A41-ABC5-EA7F92644C4A}"/>
              </a:ext>
            </a:extLst>
          </p:cNvPr>
          <p:cNvSpPr>
            <a:spLocks noGrp="1"/>
          </p:cNvSpPr>
          <p:nvPr>
            <p:ph type="sldNum" sz="quarter" idx="12"/>
          </p:nvPr>
        </p:nvSpPr>
        <p:spPr/>
        <p:txBody>
          <a:bodyPr/>
          <a:lstStyle/>
          <a:p>
            <a:fld id="{4BEDD84E-25D4-4983-8AA1-2863C96F08D9}" type="slidenum">
              <a:rPr lang="ko-KR" altLang="en-US" smtClean="0"/>
              <a:t>15</a:t>
            </a:fld>
            <a:endParaRPr lang="ko-KR" altLang="en-US"/>
          </a:p>
        </p:txBody>
      </p:sp>
      <p:pic>
        <p:nvPicPr>
          <p:cNvPr id="5" name="그림 4">
            <a:extLst>
              <a:ext uri="{FF2B5EF4-FFF2-40B4-BE49-F238E27FC236}">
                <a16:creationId xmlns:a16="http://schemas.microsoft.com/office/drawing/2014/main" id="{E1A30DB9-EFDC-654B-8B9B-64B2E3B4832A}"/>
              </a:ext>
            </a:extLst>
          </p:cNvPr>
          <p:cNvPicPr>
            <a:picLocks noChangeAspect="1"/>
          </p:cNvPicPr>
          <p:nvPr/>
        </p:nvPicPr>
        <p:blipFill>
          <a:blip r:embed="rId3"/>
          <a:stretch>
            <a:fillRect/>
          </a:stretch>
        </p:blipFill>
        <p:spPr>
          <a:xfrm>
            <a:off x="1316747" y="2761828"/>
            <a:ext cx="10464800" cy="3619500"/>
          </a:xfrm>
          <a:prstGeom prst="rect">
            <a:avLst/>
          </a:prstGeom>
        </p:spPr>
      </p:pic>
      <p:sp>
        <p:nvSpPr>
          <p:cNvPr id="7" name="모서리가 둥근 직사각형 6">
            <a:extLst>
              <a:ext uri="{FF2B5EF4-FFF2-40B4-BE49-F238E27FC236}">
                <a16:creationId xmlns:a16="http://schemas.microsoft.com/office/drawing/2014/main" id="{8ACFBF34-A85C-0724-9487-B0309106857F}"/>
              </a:ext>
            </a:extLst>
          </p:cNvPr>
          <p:cNvSpPr/>
          <p:nvPr/>
        </p:nvSpPr>
        <p:spPr>
          <a:xfrm>
            <a:off x="8616280" y="4077072"/>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8" name="모서리가 둥근 직사각형 7">
            <a:extLst>
              <a:ext uri="{FF2B5EF4-FFF2-40B4-BE49-F238E27FC236}">
                <a16:creationId xmlns:a16="http://schemas.microsoft.com/office/drawing/2014/main" id="{6BE82FC3-3218-ACF7-B6EA-D8B13F92B87C}"/>
              </a:ext>
            </a:extLst>
          </p:cNvPr>
          <p:cNvSpPr/>
          <p:nvPr/>
        </p:nvSpPr>
        <p:spPr>
          <a:xfrm>
            <a:off x="8616280" y="4293096"/>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9" name="모서리가 둥근 직사각형 8">
            <a:extLst>
              <a:ext uri="{FF2B5EF4-FFF2-40B4-BE49-F238E27FC236}">
                <a16:creationId xmlns:a16="http://schemas.microsoft.com/office/drawing/2014/main" id="{8B0A500C-B171-433D-F8A7-513E518680A6}"/>
              </a:ext>
            </a:extLst>
          </p:cNvPr>
          <p:cNvSpPr/>
          <p:nvPr/>
        </p:nvSpPr>
        <p:spPr>
          <a:xfrm>
            <a:off x="1631504" y="5805264"/>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모서리가 둥근 직사각형 9">
            <a:extLst>
              <a:ext uri="{FF2B5EF4-FFF2-40B4-BE49-F238E27FC236}">
                <a16:creationId xmlns:a16="http://schemas.microsoft.com/office/drawing/2014/main" id="{01251CD7-5DF2-C859-6625-853C06BC4F59}"/>
              </a:ext>
            </a:extLst>
          </p:cNvPr>
          <p:cNvSpPr/>
          <p:nvPr/>
        </p:nvSpPr>
        <p:spPr>
          <a:xfrm>
            <a:off x="3431704" y="5805264"/>
            <a:ext cx="1296144"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모서리가 둥근 직사각형 10">
            <a:extLst>
              <a:ext uri="{FF2B5EF4-FFF2-40B4-BE49-F238E27FC236}">
                <a16:creationId xmlns:a16="http://schemas.microsoft.com/office/drawing/2014/main" id="{113FC40D-2261-58AD-75C8-C5D50E91C5F9}"/>
              </a:ext>
            </a:extLst>
          </p:cNvPr>
          <p:cNvSpPr/>
          <p:nvPr/>
        </p:nvSpPr>
        <p:spPr>
          <a:xfrm>
            <a:off x="1487488" y="3068960"/>
            <a:ext cx="432048" cy="216024"/>
          </a:xfrm>
          <a:prstGeom prst="roundRect">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3290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845659-165C-B049-9762-F03E5A598411}"/>
              </a:ext>
            </a:extLst>
          </p:cNvPr>
          <p:cNvSpPr>
            <a:spLocks noGrp="1"/>
          </p:cNvSpPr>
          <p:nvPr>
            <p:ph type="title"/>
          </p:nvPr>
        </p:nvSpPr>
        <p:spPr/>
        <p:txBody>
          <a:bodyPr/>
          <a:lstStyle/>
          <a:p>
            <a:r>
              <a:rPr kumimoji="1" lang="en-US" altLang="ko-Kore-KR" dirty="0"/>
              <a:t>Hierarchy (2</a:t>
            </a:r>
            <a:r>
              <a:rPr kumimoji="1" lang="en-US" altLang="ko-KR" dirty="0"/>
              <a:t>/3</a:t>
            </a:r>
            <a:r>
              <a:rPr kumimoji="1" lang="en-US" altLang="ko-Kore-KR" dirty="0"/>
              <a:t>)</a:t>
            </a:r>
            <a:endParaRPr kumimoji="1" lang="ko-Kore-KR" altLang="en-US" dirty="0"/>
          </a:p>
        </p:txBody>
      </p:sp>
      <p:sp>
        <p:nvSpPr>
          <p:cNvPr id="3" name="내용 개체 틀 2">
            <a:extLst>
              <a:ext uri="{FF2B5EF4-FFF2-40B4-BE49-F238E27FC236}">
                <a16:creationId xmlns:a16="http://schemas.microsoft.com/office/drawing/2014/main" id="{AE58FD2D-3FAC-E442-90F9-BC262A2CDDE1}"/>
              </a:ext>
            </a:extLst>
          </p:cNvPr>
          <p:cNvSpPr>
            <a:spLocks noGrp="1"/>
          </p:cNvSpPr>
          <p:nvPr>
            <p:ph idx="1"/>
          </p:nvPr>
        </p:nvSpPr>
        <p:spPr/>
        <p:txBody>
          <a:bodyPr/>
          <a:lstStyle/>
          <a:p>
            <a:r>
              <a:rPr kumimoji="1" lang="en-US" altLang="ko-Kore-KR" dirty="0"/>
              <a:t>Cube has Sphere as its child</a:t>
            </a:r>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endParaRPr kumimoji="1" lang="en-US" altLang="ko-Kore-KR" dirty="0"/>
          </a:p>
          <a:p>
            <a:r>
              <a:rPr kumimoji="1" lang="en-US" altLang="ko-Kore-KR" dirty="0"/>
              <a:t>Translate Cube then Sphere too </a:t>
            </a:r>
            <a:endParaRPr kumimoji="1" lang="ko-Kore-KR" altLang="en-US" dirty="0"/>
          </a:p>
        </p:txBody>
      </p:sp>
      <p:sp>
        <p:nvSpPr>
          <p:cNvPr id="4" name="슬라이드 번호 개체 틀 3">
            <a:extLst>
              <a:ext uri="{FF2B5EF4-FFF2-40B4-BE49-F238E27FC236}">
                <a16:creationId xmlns:a16="http://schemas.microsoft.com/office/drawing/2014/main" id="{49662267-C9FF-7A41-ABC5-EA7F92644C4A}"/>
              </a:ext>
            </a:extLst>
          </p:cNvPr>
          <p:cNvSpPr>
            <a:spLocks noGrp="1"/>
          </p:cNvSpPr>
          <p:nvPr>
            <p:ph type="sldNum" sz="quarter" idx="12"/>
          </p:nvPr>
        </p:nvSpPr>
        <p:spPr/>
        <p:txBody>
          <a:bodyPr/>
          <a:lstStyle/>
          <a:p>
            <a:fld id="{4BEDD84E-25D4-4983-8AA1-2863C96F08D9}" type="slidenum">
              <a:rPr lang="ko-KR" altLang="en-US" smtClean="0"/>
              <a:t>16</a:t>
            </a:fld>
            <a:endParaRPr lang="ko-KR" altLang="en-US"/>
          </a:p>
        </p:txBody>
      </p:sp>
      <p:pic>
        <p:nvPicPr>
          <p:cNvPr id="6" name="그림 5">
            <a:extLst>
              <a:ext uri="{FF2B5EF4-FFF2-40B4-BE49-F238E27FC236}">
                <a16:creationId xmlns:a16="http://schemas.microsoft.com/office/drawing/2014/main" id="{7CFDBA52-954F-4041-8156-908468C94939}"/>
              </a:ext>
            </a:extLst>
          </p:cNvPr>
          <p:cNvPicPr>
            <a:picLocks noChangeAspect="1"/>
          </p:cNvPicPr>
          <p:nvPr/>
        </p:nvPicPr>
        <p:blipFill>
          <a:blip r:embed="rId3"/>
          <a:stretch>
            <a:fillRect/>
          </a:stretch>
        </p:blipFill>
        <p:spPr>
          <a:xfrm>
            <a:off x="1343472" y="1700808"/>
            <a:ext cx="5040559" cy="1892197"/>
          </a:xfrm>
          <a:prstGeom prst="rect">
            <a:avLst/>
          </a:prstGeom>
        </p:spPr>
      </p:pic>
      <p:pic>
        <p:nvPicPr>
          <p:cNvPr id="7" name="그림 6">
            <a:extLst>
              <a:ext uri="{FF2B5EF4-FFF2-40B4-BE49-F238E27FC236}">
                <a16:creationId xmlns:a16="http://schemas.microsoft.com/office/drawing/2014/main" id="{011089E6-F218-694F-90CB-EFDDCCF8C9F4}"/>
              </a:ext>
            </a:extLst>
          </p:cNvPr>
          <p:cNvPicPr>
            <a:picLocks noChangeAspect="1"/>
          </p:cNvPicPr>
          <p:nvPr/>
        </p:nvPicPr>
        <p:blipFill>
          <a:blip r:embed="rId4"/>
          <a:stretch>
            <a:fillRect/>
          </a:stretch>
        </p:blipFill>
        <p:spPr>
          <a:xfrm>
            <a:off x="6985218" y="3004915"/>
            <a:ext cx="3179936" cy="3561941"/>
          </a:xfrm>
          <a:prstGeom prst="rect">
            <a:avLst/>
          </a:prstGeom>
        </p:spPr>
      </p:pic>
    </p:spTree>
    <p:extLst>
      <p:ext uri="{BB962C8B-B14F-4D97-AF65-F5344CB8AC3E}">
        <p14:creationId xmlns:p14="http://schemas.microsoft.com/office/powerpoint/2010/main" val="947726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7057E-93A2-AC46-AA62-548A643B9154}"/>
              </a:ext>
            </a:extLst>
          </p:cNvPr>
          <p:cNvSpPr>
            <a:spLocks noGrp="1"/>
          </p:cNvSpPr>
          <p:nvPr>
            <p:ph type="title"/>
          </p:nvPr>
        </p:nvSpPr>
        <p:spPr/>
        <p:txBody>
          <a:bodyPr/>
          <a:lstStyle/>
          <a:p>
            <a:r>
              <a:rPr kumimoji="1" lang="en-US" altLang="ko-Kore-KR" dirty="0"/>
              <a:t>Hierarchy (</a:t>
            </a:r>
            <a:r>
              <a:rPr kumimoji="1" lang="en-US" altLang="ko-KR" dirty="0"/>
              <a:t>3/</a:t>
            </a:r>
            <a:r>
              <a:rPr kumimoji="1" lang="en-US" altLang="ko-Kore-KR" dirty="0"/>
              <a:t>3)</a:t>
            </a:r>
            <a:endParaRPr kumimoji="1" lang="ko-Kore-KR" altLang="en-US" dirty="0"/>
          </a:p>
        </p:txBody>
      </p:sp>
      <p:sp>
        <p:nvSpPr>
          <p:cNvPr id="3" name="내용 개체 틀 2">
            <a:extLst>
              <a:ext uri="{FF2B5EF4-FFF2-40B4-BE49-F238E27FC236}">
                <a16:creationId xmlns:a16="http://schemas.microsoft.com/office/drawing/2014/main" id="{7CBA8918-CD36-304B-8E5E-992ED2BFC5BE}"/>
              </a:ext>
            </a:extLst>
          </p:cNvPr>
          <p:cNvSpPr>
            <a:spLocks noGrp="1"/>
          </p:cNvSpPr>
          <p:nvPr>
            <p:ph idx="1"/>
          </p:nvPr>
        </p:nvSpPr>
        <p:spPr/>
        <p:txBody>
          <a:bodyPr/>
          <a:lstStyle/>
          <a:p>
            <a:r>
              <a:rPr kumimoji="1" lang="en-US" altLang="ko-Kore-KR" dirty="0"/>
              <a:t>Add &gt; Empty &gt; Anything (e.g. sphere): named “Empty” object </a:t>
            </a:r>
          </a:p>
          <a:p>
            <a:r>
              <a:rPr kumimoji="1" lang="en-US" altLang="ko-Kore-KR" dirty="0"/>
              <a:t>Make Cube and Sphere to be children of Empty </a:t>
            </a:r>
          </a:p>
          <a:p>
            <a:r>
              <a:rPr kumimoji="1" lang="en-US" altLang="ko-Kore-KR" dirty="0"/>
              <a:t>Rename the Empty object as </a:t>
            </a:r>
            <a:r>
              <a:rPr kumimoji="1" lang="en-US" altLang="ko-Kore-KR" dirty="0" err="1"/>
              <a:t>CubeSphereGroup</a:t>
            </a:r>
            <a:endParaRPr kumimoji="1" lang="ko-Kore-KR" altLang="en-US" dirty="0"/>
          </a:p>
        </p:txBody>
      </p:sp>
      <p:sp>
        <p:nvSpPr>
          <p:cNvPr id="4" name="슬라이드 번호 개체 틀 3">
            <a:extLst>
              <a:ext uri="{FF2B5EF4-FFF2-40B4-BE49-F238E27FC236}">
                <a16:creationId xmlns:a16="http://schemas.microsoft.com/office/drawing/2014/main" id="{317254F2-CA34-744C-8CB3-13EE9621C824}"/>
              </a:ext>
            </a:extLst>
          </p:cNvPr>
          <p:cNvSpPr>
            <a:spLocks noGrp="1"/>
          </p:cNvSpPr>
          <p:nvPr>
            <p:ph type="sldNum" sz="quarter" idx="12"/>
          </p:nvPr>
        </p:nvSpPr>
        <p:spPr/>
        <p:txBody>
          <a:bodyPr/>
          <a:lstStyle/>
          <a:p>
            <a:fld id="{4BEDD84E-25D4-4983-8AA1-2863C96F08D9}" type="slidenum">
              <a:rPr lang="ko-KR" altLang="en-US" smtClean="0"/>
              <a:t>17</a:t>
            </a:fld>
            <a:endParaRPr lang="ko-KR" altLang="en-US"/>
          </a:p>
        </p:txBody>
      </p:sp>
      <p:pic>
        <p:nvPicPr>
          <p:cNvPr id="5" name="그림 4">
            <a:extLst>
              <a:ext uri="{FF2B5EF4-FFF2-40B4-BE49-F238E27FC236}">
                <a16:creationId xmlns:a16="http://schemas.microsoft.com/office/drawing/2014/main" id="{0DBB494F-3F0E-264F-82CE-9F1F984AE44E}"/>
              </a:ext>
            </a:extLst>
          </p:cNvPr>
          <p:cNvPicPr>
            <a:picLocks noChangeAspect="1"/>
          </p:cNvPicPr>
          <p:nvPr/>
        </p:nvPicPr>
        <p:blipFill>
          <a:blip r:embed="rId3"/>
          <a:stretch>
            <a:fillRect/>
          </a:stretch>
        </p:blipFill>
        <p:spPr>
          <a:xfrm>
            <a:off x="1271464" y="2636912"/>
            <a:ext cx="10128448" cy="3379261"/>
          </a:xfrm>
          <a:prstGeom prst="rect">
            <a:avLst/>
          </a:prstGeom>
        </p:spPr>
      </p:pic>
    </p:spTree>
    <p:extLst>
      <p:ext uri="{BB962C8B-B14F-4D97-AF65-F5344CB8AC3E}">
        <p14:creationId xmlns:p14="http://schemas.microsoft.com/office/powerpoint/2010/main" val="3482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441356-D01F-E948-8D8C-4D1D8E6DF61E}"/>
              </a:ext>
            </a:extLst>
          </p:cNvPr>
          <p:cNvSpPr>
            <a:spLocks noGrp="1"/>
          </p:cNvSpPr>
          <p:nvPr>
            <p:ph type="title"/>
          </p:nvPr>
        </p:nvSpPr>
        <p:spPr/>
        <p:txBody>
          <a:bodyPr/>
          <a:lstStyle/>
          <a:p>
            <a:r>
              <a:rPr kumimoji="1" lang="en-US" altLang="ko-Kore-KR" dirty="0"/>
              <a:t>Editing</a:t>
            </a:r>
            <a:r>
              <a:rPr kumimoji="1" lang="ko-KR" altLang="en-US" dirty="0"/>
              <a:t> </a:t>
            </a:r>
            <a:r>
              <a:rPr kumimoji="1" lang="en-US" altLang="ko-KR" dirty="0"/>
              <a:t>Mode</a:t>
            </a:r>
            <a:endParaRPr kumimoji="1" lang="ko-Kore-KR" altLang="en-US" dirty="0"/>
          </a:p>
        </p:txBody>
      </p:sp>
      <p:sp>
        <p:nvSpPr>
          <p:cNvPr id="3" name="내용 개체 틀 2">
            <a:extLst>
              <a:ext uri="{FF2B5EF4-FFF2-40B4-BE49-F238E27FC236}">
                <a16:creationId xmlns:a16="http://schemas.microsoft.com/office/drawing/2014/main" id="{F7699C75-1370-6C47-8AAA-CFB9A49C1CEE}"/>
              </a:ext>
            </a:extLst>
          </p:cNvPr>
          <p:cNvSpPr>
            <a:spLocks noGrp="1"/>
          </p:cNvSpPr>
          <p:nvPr>
            <p:ph idx="1"/>
          </p:nvPr>
        </p:nvSpPr>
        <p:spPr/>
        <p:txBody>
          <a:bodyPr/>
          <a:lstStyle/>
          <a:p>
            <a:r>
              <a:rPr kumimoji="1" lang="en-US" altLang="ko-Kore-KR" dirty="0"/>
              <a:t>Go to Edit Mode</a:t>
            </a:r>
          </a:p>
          <a:p>
            <a:r>
              <a:rPr kumimoji="1" lang="en-US" altLang="ko-Kore-KR" dirty="0"/>
              <a:t>Select Vertex edit mode</a:t>
            </a:r>
          </a:p>
          <a:p>
            <a:r>
              <a:rPr kumimoji="1" lang="en-US" altLang="ko-Kore-KR" dirty="0"/>
              <a:t>Select Vertices</a:t>
            </a:r>
          </a:p>
          <a:p>
            <a:r>
              <a:rPr kumimoji="1" lang="en-US" altLang="ko-Kore-KR" dirty="0"/>
              <a:t>Translate the vertices</a:t>
            </a:r>
          </a:p>
          <a:p>
            <a:endParaRPr kumimoji="1" lang="en-US" altLang="ko-Kore-KR" dirty="0"/>
          </a:p>
          <a:p>
            <a:endParaRPr kumimoji="1" lang="en-US" altLang="ko-Kore-KR" dirty="0"/>
          </a:p>
          <a:p>
            <a:endParaRPr kumimoji="1" lang="en-US" altLang="ko-Kore-KR" dirty="0"/>
          </a:p>
          <a:p>
            <a:endParaRPr kumimoji="1" lang="en-US" altLang="ko-Kore-KR" dirty="0"/>
          </a:p>
          <a:p>
            <a:r>
              <a:rPr kumimoji="1" lang="en-US" altLang="ko-Kore-KR" dirty="0"/>
              <a:t>Other hot keys</a:t>
            </a:r>
          </a:p>
          <a:p>
            <a:pPr lvl="1"/>
            <a:r>
              <a:rPr kumimoji="1" lang="en-US" altLang="ko-Kore-KR" dirty="0"/>
              <a:t>     : select all</a:t>
            </a:r>
          </a:p>
          <a:p>
            <a:pPr marL="457200" lvl="1" indent="0">
              <a:buNone/>
            </a:pPr>
            <a:r>
              <a:rPr kumimoji="1" lang="en-US" altLang="ko-Kore-KR" dirty="0"/>
              <a:t> </a:t>
            </a:r>
            <a:endParaRPr kumimoji="1" lang="ko-Kore-KR" altLang="en-US" dirty="0"/>
          </a:p>
        </p:txBody>
      </p:sp>
      <p:sp>
        <p:nvSpPr>
          <p:cNvPr id="4" name="슬라이드 번호 개체 틀 3">
            <a:extLst>
              <a:ext uri="{FF2B5EF4-FFF2-40B4-BE49-F238E27FC236}">
                <a16:creationId xmlns:a16="http://schemas.microsoft.com/office/drawing/2014/main" id="{C70E1BEE-8FE9-E64B-8916-84D2B9C4DFED}"/>
              </a:ext>
            </a:extLst>
          </p:cNvPr>
          <p:cNvSpPr>
            <a:spLocks noGrp="1"/>
          </p:cNvSpPr>
          <p:nvPr>
            <p:ph type="sldNum" sz="quarter" idx="12"/>
          </p:nvPr>
        </p:nvSpPr>
        <p:spPr/>
        <p:txBody>
          <a:bodyPr/>
          <a:lstStyle/>
          <a:p>
            <a:fld id="{4BEDD84E-25D4-4983-8AA1-2863C96F08D9}" type="slidenum">
              <a:rPr lang="ko-KR" altLang="en-US" smtClean="0"/>
              <a:t>18</a:t>
            </a:fld>
            <a:endParaRPr lang="ko-KR" altLang="en-US"/>
          </a:p>
        </p:txBody>
      </p:sp>
      <p:pic>
        <p:nvPicPr>
          <p:cNvPr id="5" name="그림 4">
            <a:extLst>
              <a:ext uri="{FF2B5EF4-FFF2-40B4-BE49-F238E27FC236}">
                <a16:creationId xmlns:a16="http://schemas.microsoft.com/office/drawing/2014/main" id="{E1E36E0C-2020-7048-89CF-1F6CD83E77E8}"/>
              </a:ext>
            </a:extLst>
          </p:cNvPr>
          <p:cNvPicPr>
            <a:picLocks noChangeAspect="1"/>
          </p:cNvPicPr>
          <p:nvPr/>
        </p:nvPicPr>
        <p:blipFill>
          <a:blip r:embed="rId3"/>
          <a:stretch>
            <a:fillRect/>
          </a:stretch>
        </p:blipFill>
        <p:spPr>
          <a:xfrm>
            <a:off x="4289706" y="1124743"/>
            <a:ext cx="7378337" cy="4260620"/>
          </a:xfrm>
          <a:prstGeom prst="rect">
            <a:avLst/>
          </a:prstGeom>
        </p:spPr>
      </p:pic>
      <p:cxnSp>
        <p:nvCxnSpPr>
          <p:cNvPr id="7" name="직선 화살표 연결선 6">
            <a:extLst>
              <a:ext uri="{FF2B5EF4-FFF2-40B4-BE49-F238E27FC236}">
                <a16:creationId xmlns:a16="http://schemas.microsoft.com/office/drawing/2014/main" id="{3043BDEC-61EE-9846-A504-3622BC8D9160}"/>
              </a:ext>
            </a:extLst>
          </p:cNvPr>
          <p:cNvCxnSpPr>
            <a:cxnSpLocks/>
          </p:cNvCxnSpPr>
          <p:nvPr/>
        </p:nvCxnSpPr>
        <p:spPr>
          <a:xfrm>
            <a:off x="2927648" y="1340768"/>
            <a:ext cx="1584176" cy="2099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E94D23E4-C8AA-E042-8D19-EAF5AAD70566}"/>
              </a:ext>
            </a:extLst>
          </p:cNvPr>
          <p:cNvCxnSpPr>
            <a:cxnSpLocks/>
          </p:cNvCxnSpPr>
          <p:nvPr/>
        </p:nvCxnSpPr>
        <p:spPr>
          <a:xfrm flipV="1">
            <a:off x="3719736" y="1628800"/>
            <a:ext cx="1512168" cy="7431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E11B3B7A-6355-324E-97D8-AA5CA046A4E6}"/>
              </a:ext>
            </a:extLst>
          </p:cNvPr>
          <p:cNvCxnSpPr>
            <a:cxnSpLocks/>
          </p:cNvCxnSpPr>
          <p:nvPr/>
        </p:nvCxnSpPr>
        <p:spPr>
          <a:xfrm>
            <a:off x="2683753" y="2091934"/>
            <a:ext cx="4852407" cy="15530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29BE35C-3802-5D41-9A37-1005B02F2437}"/>
              </a:ext>
            </a:extLst>
          </p:cNvPr>
          <p:cNvCxnSpPr>
            <a:cxnSpLocks/>
          </p:cNvCxnSpPr>
          <p:nvPr/>
        </p:nvCxnSpPr>
        <p:spPr>
          <a:xfrm>
            <a:off x="3359696" y="2478508"/>
            <a:ext cx="4032448" cy="152655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648AF141-6899-E7BE-C304-57FB9AEDB14F}"/>
              </a:ext>
            </a:extLst>
          </p:cNvPr>
          <p:cNvPicPr>
            <a:picLocks noChangeAspect="1"/>
          </p:cNvPicPr>
          <p:nvPr/>
        </p:nvPicPr>
        <p:blipFill>
          <a:blip r:embed="rId4"/>
          <a:stretch>
            <a:fillRect/>
          </a:stretch>
        </p:blipFill>
        <p:spPr>
          <a:xfrm>
            <a:off x="2841714" y="1035628"/>
            <a:ext cx="774700" cy="533400"/>
          </a:xfrm>
          <a:prstGeom prst="rect">
            <a:avLst/>
          </a:prstGeom>
        </p:spPr>
      </p:pic>
      <p:pic>
        <p:nvPicPr>
          <p:cNvPr id="12" name="그림 11">
            <a:extLst>
              <a:ext uri="{FF2B5EF4-FFF2-40B4-BE49-F238E27FC236}">
                <a16:creationId xmlns:a16="http://schemas.microsoft.com/office/drawing/2014/main" id="{54BDA1E4-A915-0185-34FE-DD01345206C1}"/>
              </a:ext>
            </a:extLst>
          </p:cNvPr>
          <p:cNvPicPr>
            <a:picLocks noChangeAspect="1"/>
          </p:cNvPicPr>
          <p:nvPr/>
        </p:nvPicPr>
        <p:blipFill>
          <a:blip r:embed="rId5"/>
          <a:stretch>
            <a:fillRect/>
          </a:stretch>
        </p:blipFill>
        <p:spPr>
          <a:xfrm>
            <a:off x="1271464" y="4365104"/>
            <a:ext cx="360040" cy="432048"/>
          </a:xfrm>
          <a:prstGeom prst="rect">
            <a:avLst/>
          </a:prstGeom>
        </p:spPr>
      </p:pic>
    </p:spTree>
    <p:extLst>
      <p:ext uri="{BB962C8B-B14F-4D97-AF65-F5344CB8AC3E}">
        <p14:creationId xmlns:p14="http://schemas.microsoft.com/office/powerpoint/2010/main" val="33490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C15DFD70-0D27-F6F5-A518-17474E4ABE61}"/>
              </a:ext>
            </a:extLst>
          </p:cNvPr>
          <p:cNvPicPr>
            <a:picLocks noChangeAspect="1"/>
          </p:cNvPicPr>
          <p:nvPr/>
        </p:nvPicPr>
        <p:blipFill>
          <a:blip r:embed="rId3"/>
          <a:stretch>
            <a:fillRect/>
          </a:stretch>
        </p:blipFill>
        <p:spPr>
          <a:xfrm>
            <a:off x="3868216" y="980728"/>
            <a:ext cx="7772400" cy="4847994"/>
          </a:xfrm>
          <a:prstGeom prst="rect">
            <a:avLst/>
          </a:prstGeom>
          <a:effectLst>
            <a:outerShdw blurRad="114300" dist="114300" dir="2700000" algn="tl" rotWithShape="0">
              <a:prstClr val="black">
                <a:alpha val="40000"/>
              </a:prstClr>
            </a:outerShdw>
          </a:effectLst>
        </p:spPr>
      </p:pic>
      <p:sp>
        <p:nvSpPr>
          <p:cNvPr id="2" name="제목 1">
            <a:extLst>
              <a:ext uri="{FF2B5EF4-FFF2-40B4-BE49-F238E27FC236}">
                <a16:creationId xmlns:a16="http://schemas.microsoft.com/office/drawing/2014/main" id="{DA6C6FF2-8777-A946-AD14-6BACFFA55E85}"/>
              </a:ext>
            </a:extLst>
          </p:cNvPr>
          <p:cNvSpPr>
            <a:spLocks noGrp="1"/>
          </p:cNvSpPr>
          <p:nvPr>
            <p:ph type="title"/>
          </p:nvPr>
        </p:nvSpPr>
        <p:spPr/>
        <p:txBody>
          <a:bodyPr/>
          <a:lstStyle/>
          <a:p>
            <a:r>
              <a:rPr kumimoji="1" lang="en-US" altLang="ko-Kore-KR" dirty="0"/>
              <a:t>Texture Mapping (1</a:t>
            </a:r>
            <a:r>
              <a:rPr kumimoji="1" lang="en-US" altLang="ko-KR" dirty="0"/>
              <a:t>/3)</a:t>
            </a:r>
            <a:r>
              <a:rPr kumimoji="1" lang="en-US" altLang="ko-Kore-KR" dirty="0"/>
              <a:t> </a:t>
            </a:r>
            <a:endParaRPr kumimoji="1" lang="ko-Kore-KR" altLang="en-US" dirty="0"/>
          </a:p>
        </p:txBody>
      </p:sp>
      <p:sp>
        <p:nvSpPr>
          <p:cNvPr id="3" name="내용 개체 틀 2">
            <a:extLst>
              <a:ext uri="{FF2B5EF4-FFF2-40B4-BE49-F238E27FC236}">
                <a16:creationId xmlns:a16="http://schemas.microsoft.com/office/drawing/2014/main" id="{3431DC6F-EB0A-154D-8633-95B34F8E1FD1}"/>
              </a:ext>
            </a:extLst>
          </p:cNvPr>
          <p:cNvSpPr>
            <a:spLocks noGrp="1"/>
          </p:cNvSpPr>
          <p:nvPr>
            <p:ph idx="1"/>
          </p:nvPr>
        </p:nvSpPr>
        <p:spPr>
          <a:xfrm>
            <a:off x="551384" y="908720"/>
            <a:ext cx="11043247" cy="5400601"/>
          </a:xfrm>
        </p:spPr>
        <p:txBody>
          <a:bodyPr/>
          <a:lstStyle/>
          <a:p>
            <a:pPr marL="0" indent="0">
              <a:buNone/>
            </a:pPr>
            <a:endParaRPr kumimoji="1" lang="en-US" altLang="ko-Kore-KR" dirty="0"/>
          </a:p>
          <a:p>
            <a:r>
              <a:rPr kumimoji="1" lang="en-US" altLang="ko-Kore-KR" dirty="0"/>
              <a:t>Shading Workspace</a:t>
            </a:r>
          </a:p>
          <a:p>
            <a:endParaRPr kumimoji="1" lang="en-US" altLang="ko-Kore-KR" dirty="0"/>
          </a:p>
          <a:p>
            <a:r>
              <a:rPr kumimoji="1" lang="en-US" altLang="ko-Kore-KR" dirty="0"/>
              <a:t>Find image and </a:t>
            </a:r>
          </a:p>
          <a:p>
            <a:pPr marL="0" indent="0">
              <a:buNone/>
            </a:pPr>
            <a:r>
              <a:rPr kumimoji="1" lang="en-US" altLang="ko-Kore-KR" dirty="0"/>
              <a:t>    Drag it into Shader Editor</a:t>
            </a:r>
          </a:p>
          <a:p>
            <a:pPr marL="0" indent="0">
              <a:buNone/>
            </a:pPr>
            <a:endParaRPr kumimoji="1" lang="en-US" altLang="ko-Kore-KR" dirty="0"/>
          </a:p>
          <a:p>
            <a:r>
              <a:rPr kumimoji="1" lang="en-US" altLang="ko-Kore-KR" dirty="0"/>
              <a:t>Connect “color” to </a:t>
            </a:r>
          </a:p>
          <a:p>
            <a:pPr marL="0" indent="0">
              <a:buNone/>
            </a:pPr>
            <a:r>
              <a:rPr kumimoji="1" lang="en-US" altLang="ko-Kore-KR" dirty="0"/>
              <a:t>    “Base color”</a:t>
            </a:r>
          </a:p>
          <a:p>
            <a:pPr marL="0" indent="0">
              <a:buNone/>
            </a:pPr>
            <a:endParaRPr kumimoji="1" lang="en-US" altLang="ko-Kore-KR" dirty="0"/>
          </a:p>
          <a:p>
            <a:r>
              <a:rPr kumimoji="1" lang="en-US" altLang="ko-Kore-KR" dirty="0"/>
              <a:t>Select Material Preview</a:t>
            </a:r>
          </a:p>
          <a:p>
            <a:pPr marL="0" indent="0">
              <a:buNone/>
            </a:pPr>
            <a:r>
              <a:rPr kumimoji="1" lang="en-US" altLang="ko-Kore-KR" dirty="0"/>
              <a:t>    or Render view</a:t>
            </a:r>
          </a:p>
          <a:p>
            <a:pPr marL="0" indent="0">
              <a:buNone/>
            </a:pPr>
            <a:r>
              <a:rPr kumimoji="1" lang="en-US" altLang="ko-Kore-KR" dirty="0"/>
              <a:t>    (‘z’ &gt; material view or</a:t>
            </a:r>
          </a:p>
          <a:p>
            <a:pPr marL="0" indent="0">
              <a:buNone/>
            </a:pPr>
            <a:r>
              <a:rPr kumimoji="1" lang="en-US" altLang="ko-Kore-KR" dirty="0"/>
              <a:t>     ‘z’ &gt; render view)</a:t>
            </a:r>
          </a:p>
          <a:p>
            <a:pPr marL="0" indent="0">
              <a:buNone/>
            </a:pPr>
            <a:endParaRPr kumimoji="1" lang="en-US" altLang="ko-Kore-KR" dirty="0"/>
          </a:p>
          <a:p>
            <a:endParaRPr kumimoji="1" lang="ko-Kore-KR" altLang="en-US" dirty="0"/>
          </a:p>
        </p:txBody>
      </p:sp>
      <p:sp>
        <p:nvSpPr>
          <p:cNvPr id="4" name="슬라이드 번호 개체 틀 3">
            <a:extLst>
              <a:ext uri="{FF2B5EF4-FFF2-40B4-BE49-F238E27FC236}">
                <a16:creationId xmlns:a16="http://schemas.microsoft.com/office/drawing/2014/main" id="{C672D6CC-848A-3544-94A0-4502BE8FC251}"/>
              </a:ext>
            </a:extLst>
          </p:cNvPr>
          <p:cNvSpPr>
            <a:spLocks noGrp="1"/>
          </p:cNvSpPr>
          <p:nvPr>
            <p:ph type="sldNum" sz="quarter" idx="12"/>
          </p:nvPr>
        </p:nvSpPr>
        <p:spPr/>
        <p:txBody>
          <a:bodyPr/>
          <a:lstStyle/>
          <a:p>
            <a:fld id="{4BEDD84E-25D4-4983-8AA1-2863C96F08D9}" type="slidenum">
              <a:rPr lang="ko-KR" altLang="en-US" smtClean="0"/>
              <a:t>19</a:t>
            </a:fld>
            <a:endParaRPr lang="ko-KR" altLang="en-US"/>
          </a:p>
        </p:txBody>
      </p:sp>
      <p:cxnSp>
        <p:nvCxnSpPr>
          <p:cNvPr id="6" name="직선 화살표 연결선 5">
            <a:extLst>
              <a:ext uri="{FF2B5EF4-FFF2-40B4-BE49-F238E27FC236}">
                <a16:creationId xmlns:a16="http://schemas.microsoft.com/office/drawing/2014/main" id="{668FB177-984E-3241-BBCB-36B1CFDB5A73}"/>
              </a:ext>
            </a:extLst>
          </p:cNvPr>
          <p:cNvCxnSpPr>
            <a:cxnSpLocks/>
          </p:cNvCxnSpPr>
          <p:nvPr/>
        </p:nvCxnSpPr>
        <p:spPr>
          <a:xfrm flipV="1">
            <a:off x="3359696" y="1196753"/>
            <a:ext cx="4032448" cy="28803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D9C03F84-AB7E-B54F-ACE5-F20DEAC44CB3}"/>
              </a:ext>
            </a:extLst>
          </p:cNvPr>
          <p:cNvCxnSpPr>
            <a:cxnSpLocks/>
          </p:cNvCxnSpPr>
          <p:nvPr/>
        </p:nvCxnSpPr>
        <p:spPr>
          <a:xfrm flipV="1">
            <a:off x="2783632" y="2034858"/>
            <a:ext cx="1084584" cy="1570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481DE8A-4B73-4941-BAD8-31916D5DCA03}"/>
              </a:ext>
            </a:extLst>
          </p:cNvPr>
          <p:cNvCxnSpPr>
            <a:cxnSpLocks/>
          </p:cNvCxnSpPr>
          <p:nvPr/>
        </p:nvCxnSpPr>
        <p:spPr>
          <a:xfrm>
            <a:off x="3647728" y="2730661"/>
            <a:ext cx="2016224" cy="18504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A8A74A7-B12D-F64E-8525-3D6EFAE8BA21}"/>
              </a:ext>
            </a:extLst>
          </p:cNvPr>
          <p:cNvCxnSpPr>
            <a:cxnSpLocks/>
          </p:cNvCxnSpPr>
          <p:nvPr/>
        </p:nvCxnSpPr>
        <p:spPr>
          <a:xfrm>
            <a:off x="2351584" y="3645026"/>
            <a:ext cx="4356484" cy="6840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B2150583-3977-6F3F-2769-A8F184E2CD31}"/>
              </a:ext>
            </a:extLst>
          </p:cNvPr>
          <p:cNvCxnSpPr>
            <a:cxnSpLocks/>
          </p:cNvCxnSpPr>
          <p:nvPr/>
        </p:nvCxnSpPr>
        <p:spPr>
          <a:xfrm flipV="1">
            <a:off x="3647728" y="1340769"/>
            <a:ext cx="6377172" cy="30963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24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9DA5A5"/>
                                      </p:to>
                                    </p:animClr>
                                  </p:sub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9DA5A5"/>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9DA5A5"/>
                                      </p:to>
                                    </p:animClr>
                                  </p:sub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9DA5A5"/>
                                      </p:to>
                                    </p:animClr>
                                  </p:sub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9DA5A5"/>
                                      </p:to>
                                    </p:animClr>
                                  </p:sub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9DA5A5"/>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9D0FD1-9AAA-8F69-CA75-0A0FCA6690D3}"/>
              </a:ext>
            </a:extLst>
          </p:cNvPr>
          <p:cNvSpPr>
            <a:spLocks noGrp="1"/>
          </p:cNvSpPr>
          <p:nvPr>
            <p:ph type="title"/>
          </p:nvPr>
        </p:nvSpPr>
        <p:spPr/>
        <p:txBody>
          <a:bodyPr/>
          <a:lstStyle/>
          <a:p>
            <a:r>
              <a:rPr kumimoji="1" lang="en-US" altLang="ko-KR" dirty="0"/>
              <a:t>Blender (blender.org)</a:t>
            </a:r>
            <a:endParaRPr kumimoji="1" lang="ko-KR" altLang="en-US" dirty="0"/>
          </a:p>
        </p:txBody>
      </p:sp>
      <p:sp>
        <p:nvSpPr>
          <p:cNvPr id="3" name="내용 개체 틀 2">
            <a:extLst>
              <a:ext uri="{FF2B5EF4-FFF2-40B4-BE49-F238E27FC236}">
                <a16:creationId xmlns:a16="http://schemas.microsoft.com/office/drawing/2014/main" id="{E2AA6234-E574-5D30-0A20-790E5B0E85E0}"/>
              </a:ext>
            </a:extLst>
          </p:cNvPr>
          <p:cNvSpPr>
            <a:spLocks noGrp="1"/>
          </p:cNvSpPr>
          <p:nvPr>
            <p:ph idx="1"/>
          </p:nvPr>
        </p:nvSpPr>
        <p:spPr>
          <a:xfrm>
            <a:off x="551385" y="1124743"/>
            <a:ext cx="5400600" cy="5400601"/>
          </a:xfrm>
        </p:spPr>
        <p:txBody>
          <a:bodyPr/>
          <a:lstStyle/>
          <a:p>
            <a:pPr marL="457200" indent="-457200">
              <a:buFont typeface="+mj-lt"/>
              <a:buAutoNum type="arabicPeriod"/>
            </a:pPr>
            <a:r>
              <a:rPr kumimoji="1" lang="en-US" altLang="ko-KR" dirty="0"/>
              <a:t>Integrated Software for graphical contents</a:t>
            </a:r>
          </a:p>
          <a:p>
            <a:pPr marL="457200" indent="-457200">
              <a:buFont typeface="+mj-lt"/>
              <a:buAutoNum type="arabicPeriod"/>
            </a:pPr>
            <a:r>
              <a:rPr kumimoji="1" lang="en-US" altLang="ko-KR" dirty="0"/>
              <a:t>For</a:t>
            </a:r>
            <a:r>
              <a:rPr kumimoji="1" lang="ko-KR" altLang="en-US" dirty="0"/>
              <a:t> </a:t>
            </a:r>
            <a:r>
              <a:rPr kumimoji="1" lang="en-US" altLang="ko-KR" dirty="0"/>
              <a:t>professionals and beginners</a:t>
            </a:r>
          </a:p>
          <a:p>
            <a:pPr marL="457200" indent="-457200">
              <a:buFont typeface="+mj-lt"/>
              <a:buAutoNum type="arabicPeriod"/>
            </a:pPr>
            <a:r>
              <a:rPr kumimoji="1" lang="en-US" altLang="ko-KR" dirty="0"/>
              <a:t>Lots of application fields</a:t>
            </a:r>
          </a:p>
          <a:p>
            <a:pPr marL="457200" indent="-457200">
              <a:buFont typeface="+mj-lt"/>
              <a:buAutoNum type="arabicPeriod"/>
            </a:pPr>
            <a:r>
              <a:rPr kumimoji="1" lang="en-US" altLang="ko-KR" dirty="0"/>
              <a:t>Supporting Windows, MacOS, and Linux</a:t>
            </a:r>
          </a:p>
          <a:p>
            <a:pPr marL="457200" indent="-457200">
              <a:buFont typeface="+mj-lt"/>
              <a:buAutoNum type="arabicPeriod"/>
            </a:pPr>
            <a:r>
              <a:rPr kumimoji="1" lang="en-US" altLang="ko-KR" dirty="0"/>
              <a:t>Free software </a:t>
            </a:r>
          </a:p>
          <a:p>
            <a:pPr marL="457200" indent="-457200">
              <a:buFont typeface="+mj-lt"/>
              <a:buAutoNum type="arabicPeriod"/>
            </a:pPr>
            <a:r>
              <a:rPr kumimoji="1" lang="en-US" altLang="ko-KR" dirty="0"/>
              <a:t>Lots of resources</a:t>
            </a:r>
          </a:p>
        </p:txBody>
      </p:sp>
      <p:sp>
        <p:nvSpPr>
          <p:cNvPr id="4" name="슬라이드 번호 개체 틀 3">
            <a:extLst>
              <a:ext uri="{FF2B5EF4-FFF2-40B4-BE49-F238E27FC236}">
                <a16:creationId xmlns:a16="http://schemas.microsoft.com/office/drawing/2014/main" id="{084B7094-7EC2-382E-5F8B-8634737B915B}"/>
              </a:ext>
            </a:extLst>
          </p:cNvPr>
          <p:cNvSpPr>
            <a:spLocks noGrp="1"/>
          </p:cNvSpPr>
          <p:nvPr>
            <p:ph type="sldNum" sz="quarter" idx="12"/>
          </p:nvPr>
        </p:nvSpPr>
        <p:spPr/>
        <p:txBody>
          <a:bodyPr/>
          <a:lstStyle/>
          <a:p>
            <a:fld id="{4BEDD84E-25D4-4983-8AA1-2863C96F08D9}" type="slidenum">
              <a:rPr lang="ko-KR" altLang="en-US" smtClean="0"/>
              <a:t>2</a:t>
            </a:fld>
            <a:endParaRPr lang="ko-KR" altLang="en-US"/>
          </a:p>
        </p:txBody>
      </p:sp>
      <p:pic>
        <p:nvPicPr>
          <p:cNvPr id="5" name="그림 4">
            <a:extLst>
              <a:ext uri="{FF2B5EF4-FFF2-40B4-BE49-F238E27FC236}">
                <a16:creationId xmlns:a16="http://schemas.microsoft.com/office/drawing/2014/main" id="{2576BC2E-03F8-1530-379C-7CCB7E597A7B}"/>
              </a:ext>
            </a:extLst>
          </p:cNvPr>
          <p:cNvPicPr>
            <a:picLocks noChangeAspect="1"/>
          </p:cNvPicPr>
          <p:nvPr/>
        </p:nvPicPr>
        <p:blipFill>
          <a:blip r:embed="rId3"/>
          <a:stretch>
            <a:fillRect/>
          </a:stretch>
        </p:blipFill>
        <p:spPr>
          <a:xfrm>
            <a:off x="6207670" y="1099178"/>
            <a:ext cx="5573877" cy="4029010"/>
          </a:xfrm>
          <a:prstGeom prst="rect">
            <a:avLst/>
          </a:prstGeom>
          <a:ln>
            <a:solidFill>
              <a:schemeClr val="bg1">
                <a:lumMod val="75000"/>
              </a:schemeClr>
            </a:solidFill>
          </a:ln>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93431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6324F0-BE40-52B6-4402-437D7A2EFD3E}"/>
              </a:ext>
            </a:extLst>
          </p:cNvPr>
          <p:cNvSpPr>
            <a:spLocks noGrp="1"/>
          </p:cNvSpPr>
          <p:nvPr>
            <p:ph type="title"/>
          </p:nvPr>
        </p:nvSpPr>
        <p:spPr/>
        <p:txBody>
          <a:bodyPr/>
          <a:lstStyle/>
          <a:p>
            <a:r>
              <a:rPr kumimoji="1" lang="en-US" altLang="ko-KR" dirty="0"/>
              <a:t>Texture Mapping (2/3)</a:t>
            </a:r>
            <a:endParaRPr kumimoji="1" lang="ko-KR" altLang="en-US" dirty="0"/>
          </a:p>
        </p:txBody>
      </p:sp>
      <p:sp>
        <p:nvSpPr>
          <p:cNvPr id="4" name="슬라이드 번호 개체 틀 3">
            <a:extLst>
              <a:ext uri="{FF2B5EF4-FFF2-40B4-BE49-F238E27FC236}">
                <a16:creationId xmlns:a16="http://schemas.microsoft.com/office/drawing/2014/main" id="{F9241F64-48DF-0C82-B67B-664BB1CBB22C}"/>
              </a:ext>
            </a:extLst>
          </p:cNvPr>
          <p:cNvSpPr>
            <a:spLocks noGrp="1"/>
          </p:cNvSpPr>
          <p:nvPr>
            <p:ph type="sldNum" sz="quarter" idx="12"/>
          </p:nvPr>
        </p:nvSpPr>
        <p:spPr/>
        <p:txBody>
          <a:bodyPr/>
          <a:lstStyle/>
          <a:p>
            <a:fld id="{4BEDD84E-25D4-4983-8AA1-2863C96F08D9}" type="slidenum">
              <a:rPr lang="ko-KR" altLang="en-US" smtClean="0"/>
              <a:t>20</a:t>
            </a:fld>
            <a:endParaRPr lang="ko-KR" altLang="en-US"/>
          </a:p>
        </p:txBody>
      </p:sp>
      <p:pic>
        <p:nvPicPr>
          <p:cNvPr id="5" name="그림 4">
            <a:extLst>
              <a:ext uri="{FF2B5EF4-FFF2-40B4-BE49-F238E27FC236}">
                <a16:creationId xmlns:a16="http://schemas.microsoft.com/office/drawing/2014/main" id="{5213697F-8188-514B-7076-7196653F47BB}"/>
              </a:ext>
            </a:extLst>
          </p:cNvPr>
          <p:cNvPicPr>
            <a:picLocks noChangeAspect="1"/>
          </p:cNvPicPr>
          <p:nvPr/>
        </p:nvPicPr>
        <p:blipFill>
          <a:blip r:embed="rId3"/>
          <a:stretch>
            <a:fillRect/>
          </a:stretch>
        </p:blipFill>
        <p:spPr>
          <a:xfrm>
            <a:off x="597369" y="1124744"/>
            <a:ext cx="5605759" cy="3384376"/>
          </a:xfrm>
          <a:prstGeom prst="rect">
            <a:avLst/>
          </a:prstGeom>
          <a:effectLst>
            <a:outerShdw blurRad="114300" dist="114300" dir="2700000" algn="tl" rotWithShape="0">
              <a:prstClr val="black">
                <a:alpha val="40000"/>
              </a:prstClr>
            </a:outerShdw>
          </a:effectLst>
        </p:spPr>
      </p:pic>
      <p:pic>
        <p:nvPicPr>
          <p:cNvPr id="6" name="그림 5">
            <a:extLst>
              <a:ext uri="{FF2B5EF4-FFF2-40B4-BE49-F238E27FC236}">
                <a16:creationId xmlns:a16="http://schemas.microsoft.com/office/drawing/2014/main" id="{A722C87D-5A6C-15B7-EBD8-E357DB3A373C}"/>
              </a:ext>
            </a:extLst>
          </p:cNvPr>
          <p:cNvPicPr>
            <a:picLocks noChangeAspect="1"/>
          </p:cNvPicPr>
          <p:nvPr/>
        </p:nvPicPr>
        <p:blipFill>
          <a:blip r:embed="rId4"/>
          <a:stretch>
            <a:fillRect/>
          </a:stretch>
        </p:blipFill>
        <p:spPr>
          <a:xfrm>
            <a:off x="4009147" y="2816932"/>
            <a:ext cx="7772400" cy="2320119"/>
          </a:xfrm>
          <a:prstGeom prst="rect">
            <a:avLst/>
          </a:prstGeom>
          <a:ln w="28575">
            <a:solidFill>
              <a:schemeClr val="bg1"/>
            </a:solidFill>
          </a:ln>
          <a:effectLst>
            <a:outerShdw blurRad="114300" dist="114300" dir="2700000" algn="tl" rotWithShape="0">
              <a:prstClr val="black">
                <a:alpha val="40000"/>
              </a:prstClr>
            </a:outerShdw>
          </a:effectLst>
        </p:spPr>
      </p:pic>
      <p:sp>
        <p:nvSpPr>
          <p:cNvPr id="7" name="모서리가 둥근 직사각형 6">
            <a:extLst>
              <a:ext uri="{FF2B5EF4-FFF2-40B4-BE49-F238E27FC236}">
                <a16:creationId xmlns:a16="http://schemas.microsoft.com/office/drawing/2014/main" id="{7DB7CBA0-8100-6908-6DE8-07DF3610BABF}"/>
              </a:ext>
            </a:extLst>
          </p:cNvPr>
          <p:cNvSpPr/>
          <p:nvPr/>
        </p:nvSpPr>
        <p:spPr>
          <a:xfrm>
            <a:off x="3071664" y="2636912"/>
            <a:ext cx="864096" cy="144016"/>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9" name="타원 8">
            <a:extLst>
              <a:ext uri="{FF2B5EF4-FFF2-40B4-BE49-F238E27FC236}">
                <a16:creationId xmlns:a16="http://schemas.microsoft.com/office/drawing/2014/main" id="{E4CB872B-7A1E-4B4D-5ADC-4741A2ABF113}"/>
              </a:ext>
            </a:extLst>
          </p:cNvPr>
          <p:cNvSpPr/>
          <p:nvPr/>
        </p:nvSpPr>
        <p:spPr>
          <a:xfrm>
            <a:off x="5879976" y="3780000"/>
            <a:ext cx="144016" cy="144016"/>
          </a:xfrm>
          <a:prstGeom prst="ellipse">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타원 9">
            <a:extLst>
              <a:ext uri="{FF2B5EF4-FFF2-40B4-BE49-F238E27FC236}">
                <a16:creationId xmlns:a16="http://schemas.microsoft.com/office/drawing/2014/main" id="{C1E49E3E-F0B7-9264-967A-5C21AA2F2248}"/>
              </a:ext>
            </a:extLst>
          </p:cNvPr>
          <p:cNvSpPr/>
          <p:nvPr/>
        </p:nvSpPr>
        <p:spPr>
          <a:xfrm>
            <a:off x="6960096" y="3941440"/>
            <a:ext cx="144016" cy="144016"/>
          </a:xfrm>
          <a:prstGeom prst="ellipse">
            <a:avLst/>
          </a:prstGeom>
          <a:ln w="254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 name="모서리가 둥근 직사각형 2">
            <a:extLst>
              <a:ext uri="{FF2B5EF4-FFF2-40B4-BE49-F238E27FC236}">
                <a16:creationId xmlns:a16="http://schemas.microsoft.com/office/drawing/2014/main" id="{4EF26CF0-E94B-8CE2-BBB4-F48CCDE1A09A}"/>
              </a:ext>
            </a:extLst>
          </p:cNvPr>
          <p:cNvSpPr/>
          <p:nvPr/>
        </p:nvSpPr>
        <p:spPr>
          <a:xfrm>
            <a:off x="1890604" y="2905200"/>
            <a:ext cx="264904" cy="14153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8" name="모서리가 둥근 직사각형 7">
            <a:extLst>
              <a:ext uri="{FF2B5EF4-FFF2-40B4-BE49-F238E27FC236}">
                <a16:creationId xmlns:a16="http://schemas.microsoft.com/office/drawing/2014/main" id="{263FFFFE-0664-8C9B-39F1-17A73FFC317E}"/>
              </a:ext>
            </a:extLst>
          </p:cNvPr>
          <p:cNvSpPr/>
          <p:nvPr/>
        </p:nvSpPr>
        <p:spPr>
          <a:xfrm>
            <a:off x="2038355" y="3066639"/>
            <a:ext cx="264903" cy="7432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36310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9DA5A5"/>
                                      </p:to>
                                    </p:animClr>
                                  </p:sub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9D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3"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3DE4ED-9689-855D-DF65-4F2E65540817}"/>
              </a:ext>
            </a:extLst>
          </p:cNvPr>
          <p:cNvSpPr>
            <a:spLocks noGrp="1"/>
          </p:cNvSpPr>
          <p:nvPr>
            <p:ph type="title"/>
          </p:nvPr>
        </p:nvSpPr>
        <p:spPr/>
        <p:txBody>
          <a:bodyPr/>
          <a:lstStyle/>
          <a:p>
            <a:r>
              <a:rPr kumimoji="1" lang="en-US" altLang="ko-KR" dirty="0"/>
              <a:t>Texture Mapping (3/3)</a:t>
            </a:r>
            <a:endParaRPr kumimoji="1" lang="ko-KR" altLang="en-US" dirty="0"/>
          </a:p>
        </p:txBody>
      </p:sp>
      <p:pic>
        <p:nvPicPr>
          <p:cNvPr id="5" name="내용 개체 틀 4">
            <a:extLst>
              <a:ext uri="{FF2B5EF4-FFF2-40B4-BE49-F238E27FC236}">
                <a16:creationId xmlns:a16="http://schemas.microsoft.com/office/drawing/2014/main" id="{EEF35553-7749-89BA-782F-EAECCD0145F0}"/>
              </a:ext>
            </a:extLst>
          </p:cNvPr>
          <p:cNvPicPr>
            <a:picLocks noGrp="1" noChangeAspect="1"/>
          </p:cNvPicPr>
          <p:nvPr>
            <p:ph idx="1"/>
          </p:nvPr>
        </p:nvPicPr>
        <p:blipFill>
          <a:blip r:embed="rId3"/>
          <a:stretch>
            <a:fillRect/>
          </a:stretch>
        </p:blipFill>
        <p:spPr>
          <a:xfrm>
            <a:off x="3489515" y="1215987"/>
            <a:ext cx="5212970" cy="4426025"/>
          </a:xfrm>
          <a:prstGeom prst="rect">
            <a:avLst/>
          </a:prstGeom>
          <a:ln>
            <a:solidFill>
              <a:schemeClr val="bg1">
                <a:lumMod val="75000"/>
              </a:schemeClr>
            </a:solidFill>
          </a:ln>
          <a:effectLst>
            <a:outerShdw blurRad="114300" dist="114300" dir="2700000" algn="tl" rotWithShape="0">
              <a:prstClr val="black">
                <a:alpha val="40000"/>
              </a:prstClr>
            </a:outerShdw>
          </a:effectLst>
        </p:spPr>
      </p:pic>
      <p:sp>
        <p:nvSpPr>
          <p:cNvPr id="4" name="슬라이드 번호 개체 틀 3">
            <a:extLst>
              <a:ext uri="{FF2B5EF4-FFF2-40B4-BE49-F238E27FC236}">
                <a16:creationId xmlns:a16="http://schemas.microsoft.com/office/drawing/2014/main" id="{D1C4AFA6-34F4-6A54-7F57-99235FE782E1}"/>
              </a:ext>
            </a:extLst>
          </p:cNvPr>
          <p:cNvSpPr>
            <a:spLocks noGrp="1"/>
          </p:cNvSpPr>
          <p:nvPr>
            <p:ph type="sldNum" sz="quarter" idx="12"/>
          </p:nvPr>
        </p:nvSpPr>
        <p:spPr/>
        <p:txBody>
          <a:bodyPr/>
          <a:lstStyle/>
          <a:p>
            <a:fld id="{4BEDD84E-25D4-4983-8AA1-2863C96F08D9}" type="slidenum">
              <a:rPr lang="ko-KR" altLang="en-US" smtClean="0"/>
              <a:t>21</a:t>
            </a:fld>
            <a:endParaRPr lang="ko-KR" altLang="en-US"/>
          </a:p>
        </p:txBody>
      </p:sp>
      <p:sp>
        <p:nvSpPr>
          <p:cNvPr id="7" name="TextBox 6">
            <a:extLst>
              <a:ext uri="{FF2B5EF4-FFF2-40B4-BE49-F238E27FC236}">
                <a16:creationId xmlns:a16="http://schemas.microsoft.com/office/drawing/2014/main" id="{E50B110C-B2CF-6DF2-96E2-2BF4681088CC}"/>
              </a:ext>
            </a:extLst>
          </p:cNvPr>
          <p:cNvSpPr txBox="1"/>
          <p:nvPr/>
        </p:nvSpPr>
        <p:spPr>
          <a:xfrm>
            <a:off x="8971625" y="832392"/>
            <a:ext cx="2813007" cy="369332"/>
          </a:xfrm>
          <a:prstGeom prst="rect">
            <a:avLst/>
          </a:prstGeom>
          <a:noFill/>
        </p:spPr>
        <p:txBody>
          <a:bodyPr wrap="square">
            <a:spAutoFit/>
          </a:bodyPr>
          <a:lstStyle/>
          <a:p>
            <a:r>
              <a:rPr kumimoji="1" lang="en-US" altLang="ko-Kore-KR" dirty="0"/>
              <a:t>Go to Edit Mode (‘Tab’)</a:t>
            </a:r>
          </a:p>
        </p:txBody>
      </p:sp>
      <p:cxnSp>
        <p:nvCxnSpPr>
          <p:cNvPr id="8" name="직선 화살표 연결선 7">
            <a:extLst>
              <a:ext uri="{FF2B5EF4-FFF2-40B4-BE49-F238E27FC236}">
                <a16:creationId xmlns:a16="http://schemas.microsoft.com/office/drawing/2014/main" id="{65F82971-453F-0521-8866-CB7F738692C9}"/>
              </a:ext>
            </a:extLst>
          </p:cNvPr>
          <p:cNvCxnSpPr>
            <a:cxnSpLocks/>
            <a:stCxn id="7" idx="1"/>
          </p:cNvCxnSpPr>
          <p:nvPr/>
        </p:nvCxnSpPr>
        <p:spPr>
          <a:xfrm flipH="1">
            <a:off x="5519936" y="1017058"/>
            <a:ext cx="3451689" cy="539734"/>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556893F-5FEC-6642-8D77-D6F262CBA7C6}"/>
              </a:ext>
            </a:extLst>
          </p:cNvPr>
          <p:cNvSpPr txBox="1"/>
          <p:nvPr/>
        </p:nvSpPr>
        <p:spPr>
          <a:xfrm>
            <a:off x="9002069" y="3096002"/>
            <a:ext cx="2618311" cy="369332"/>
          </a:xfrm>
          <a:prstGeom prst="rect">
            <a:avLst/>
          </a:prstGeom>
          <a:noFill/>
        </p:spPr>
        <p:txBody>
          <a:bodyPr wrap="square">
            <a:spAutoFit/>
          </a:bodyPr>
          <a:lstStyle/>
          <a:p>
            <a:r>
              <a:rPr kumimoji="1" lang="en-US" altLang="ko-Kore-KR" dirty="0"/>
              <a:t>Select all (‘a’)</a:t>
            </a:r>
          </a:p>
        </p:txBody>
      </p:sp>
      <p:cxnSp>
        <p:nvCxnSpPr>
          <p:cNvPr id="16" name="직선 화살표 연결선 15">
            <a:extLst>
              <a:ext uri="{FF2B5EF4-FFF2-40B4-BE49-F238E27FC236}">
                <a16:creationId xmlns:a16="http://schemas.microsoft.com/office/drawing/2014/main" id="{83823A05-DB72-7F45-CE4A-2D05267E910B}"/>
              </a:ext>
            </a:extLst>
          </p:cNvPr>
          <p:cNvCxnSpPr>
            <a:cxnSpLocks/>
            <a:stCxn id="14" idx="1"/>
          </p:cNvCxnSpPr>
          <p:nvPr/>
        </p:nvCxnSpPr>
        <p:spPr>
          <a:xfrm flipH="1" flipV="1">
            <a:off x="7824192" y="2922456"/>
            <a:ext cx="1177877" cy="358212"/>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866C349-E70C-2953-E632-21F17F890EFB}"/>
              </a:ext>
            </a:extLst>
          </p:cNvPr>
          <p:cNvSpPr txBox="1"/>
          <p:nvPr/>
        </p:nvSpPr>
        <p:spPr>
          <a:xfrm>
            <a:off x="520343" y="3449604"/>
            <a:ext cx="1264356" cy="369332"/>
          </a:xfrm>
          <a:prstGeom prst="rect">
            <a:avLst/>
          </a:prstGeom>
          <a:noFill/>
        </p:spPr>
        <p:txBody>
          <a:bodyPr wrap="square">
            <a:spAutoFit/>
          </a:bodyPr>
          <a:lstStyle/>
          <a:p>
            <a:r>
              <a:rPr kumimoji="1" lang="en-US" altLang="ko-Kore-KR" dirty="0"/>
              <a:t>UV Editor</a:t>
            </a:r>
          </a:p>
        </p:txBody>
      </p:sp>
      <p:cxnSp>
        <p:nvCxnSpPr>
          <p:cNvPr id="21" name="직선 화살표 연결선 20">
            <a:extLst>
              <a:ext uri="{FF2B5EF4-FFF2-40B4-BE49-F238E27FC236}">
                <a16:creationId xmlns:a16="http://schemas.microsoft.com/office/drawing/2014/main" id="{8078B607-6E81-B23C-26A4-C7386B5BF780}"/>
              </a:ext>
            </a:extLst>
          </p:cNvPr>
          <p:cNvCxnSpPr>
            <a:cxnSpLocks/>
            <a:stCxn id="20" idx="3"/>
          </p:cNvCxnSpPr>
          <p:nvPr/>
        </p:nvCxnSpPr>
        <p:spPr>
          <a:xfrm>
            <a:off x="1784699" y="3634270"/>
            <a:ext cx="1704816" cy="29878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885FE8-83C3-9CE1-4F28-94D9C1C77D10}"/>
              </a:ext>
            </a:extLst>
          </p:cNvPr>
          <p:cNvSpPr txBox="1"/>
          <p:nvPr/>
        </p:nvSpPr>
        <p:spPr>
          <a:xfrm>
            <a:off x="528192" y="4158372"/>
            <a:ext cx="2600734" cy="1754326"/>
          </a:xfrm>
          <a:prstGeom prst="rect">
            <a:avLst/>
          </a:prstGeom>
          <a:noFill/>
        </p:spPr>
        <p:txBody>
          <a:bodyPr wrap="square">
            <a:noAutofit/>
          </a:bodyPr>
          <a:lstStyle/>
          <a:p>
            <a:pPr latinLnBrk="0"/>
            <a:r>
              <a:rPr kumimoji="1" lang="en-US" altLang="ko-Kore-KR" dirty="0"/>
              <a:t>Unwrapped unfolded diagram of cube</a:t>
            </a:r>
          </a:p>
          <a:p>
            <a:pPr latinLnBrk="0"/>
            <a:endParaRPr kumimoji="1" lang="en-US" altLang="ko-Kore-KR" dirty="0"/>
          </a:p>
          <a:p>
            <a:pPr latinLnBrk="0"/>
            <a:r>
              <a:rPr kumimoji="1" lang="en-US" altLang="ko-Kore-KR" dirty="0"/>
              <a:t>Point, Edge, Face based editing of texture coordinates</a:t>
            </a:r>
          </a:p>
        </p:txBody>
      </p:sp>
      <p:cxnSp>
        <p:nvCxnSpPr>
          <p:cNvPr id="26" name="직선 화살표 연결선 25">
            <a:extLst>
              <a:ext uri="{FF2B5EF4-FFF2-40B4-BE49-F238E27FC236}">
                <a16:creationId xmlns:a16="http://schemas.microsoft.com/office/drawing/2014/main" id="{AD80B067-852E-792F-0D8D-FE3E289B35C1}"/>
              </a:ext>
            </a:extLst>
          </p:cNvPr>
          <p:cNvCxnSpPr>
            <a:cxnSpLocks/>
          </p:cNvCxnSpPr>
          <p:nvPr/>
        </p:nvCxnSpPr>
        <p:spPr>
          <a:xfrm>
            <a:off x="2927648" y="4339355"/>
            <a:ext cx="1152128" cy="29878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1994E80-4629-5A7B-BCD9-477B42FEC338}"/>
              </a:ext>
            </a:extLst>
          </p:cNvPr>
          <p:cNvCxnSpPr>
            <a:cxnSpLocks/>
          </p:cNvCxnSpPr>
          <p:nvPr/>
        </p:nvCxnSpPr>
        <p:spPr>
          <a:xfrm flipV="1">
            <a:off x="2495600" y="4873400"/>
            <a:ext cx="1512168" cy="27570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8A8A6A6-FF18-C210-9799-C095B0EEC7FA}"/>
              </a:ext>
            </a:extLst>
          </p:cNvPr>
          <p:cNvSpPr txBox="1"/>
          <p:nvPr/>
        </p:nvSpPr>
        <p:spPr>
          <a:xfrm>
            <a:off x="8982744" y="1593122"/>
            <a:ext cx="2813007" cy="1200329"/>
          </a:xfrm>
          <a:prstGeom prst="rect">
            <a:avLst/>
          </a:prstGeom>
          <a:noFill/>
        </p:spPr>
        <p:txBody>
          <a:bodyPr wrap="square">
            <a:spAutoFit/>
          </a:bodyPr>
          <a:lstStyle/>
          <a:p>
            <a:pPr latinLnBrk="0"/>
            <a:r>
              <a:rPr kumimoji="1" lang="en-US" altLang="ko-Kore-KR" dirty="0"/>
              <a:t>‘u’ to popup unwrap menu</a:t>
            </a:r>
          </a:p>
          <a:p>
            <a:pPr latinLnBrk="0"/>
            <a:endParaRPr kumimoji="1" lang="en-US" altLang="ko-Kore-KR" dirty="0"/>
          </a:p>
          <a:p>
            <a:pPr latinLnBrk="0"/>
            <a:r>
              <a:rPr kumimoji="1" lang="en-US" altLang="ko-Kore-KR" dirty="0"/>
              <a:t>Select ’unwrap’ </a:t>
            </a:r>
          </a:p>
        </p:txBody>
      </p:sp>
      <p:cxnSp>
        <p:nvCxnSpPr>
          <p:cNvPr id="35" name="직선 화살표 연결선 34">
            <a:extLst>
              <a:ext uri="{FF2B5EF4-FFF2-40B4-BE49-F238E27FC236}">
                <a16:creationId xmlns:a16="http://schemas.microsoft.com/office/drawing/2014/main" id="{50A5552A-50B4-A246-E61C-A0F712278E31}"/>
              </a:ext>
            </a:extLst>
          </p:cNvPr>
          <p:cNvCxnSpPr>
            <a:cxnSpLocks/>
          </p:cNvCxnSpPr>
          <p:nvPr/>
        </p:nvCxnSpPr>
        <p:spPr>
          <a:xfrm flipH="1">
            <a:off x="7968208" y="1859343"/>
            <a:ext cx="1033861" cy="47762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7593A04D-0E5B-FB64-FA9E-BFF8E2D72A62}"/>
              </a:ext>
            </a:extLst>
          </p:cNvPr>
          <p:cNvCxnSpPr>
            <a:cxnSpLocks/>
          </p:cNvCxnSpPr>
          <p:nvPr/>
        </p:nvCxnSpPr>
        <p:spPr>
          <a:xfrm flipH="1" flipV="1">
            <a:off x="7968208" y="2511460"/>
            <a:ext cx="1003417" cy="8541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40F11E5-236F-FEF7-6F86-B32455AE82DF}"/>
              </a:ext>
            </a:extLst>
          </p:cNvPr>
          <p:cNvSpPr txBox="1"/>
          <p:nvPr/>
        </p:nvSpPr>
        <p:spPr>
          <a:xfrm>
            <a:off x="8971625" y="4184667"/>
            <a:ext cx="2435035" cy="1477328"/>
          </a:xfrm>
          <a:prstGeom prst="rect">
            <a:avLst/>
          </a:prstGeom>
          <a:noFill/>
        </p:spPr>
        <p:txBody>
          <a:bodyPr wrap="square">
            <a:spAutoFit/>
          </a:bodyPr>
          <a:lstStyle/>
          <a:p>
            <a:r>
              <a:rPr kumimoji="1" lang="en" altLang="ko-KR" dirty="0"/>
              <a:t>“Rian King </a:t>
            </a:r>
            <a:r>
              <a:rPr kumimoji="1" lang="en" altLang="ko-KR" dirty="0" err="1"/>
              <a:t>Ar</a:t>
            </a:r>
            <a:r>
              <a:rPr kumimoji="1" lang="en-US" altLang="ko-KR" dirty="0"/>
              <a:t>t” : https://</a:t>
            </a:r>
            <a:r>
              <a:rPr kumimoji="1" lang="en-US" altLang="ko-KR" dirty="0" err="1"/>
              <a:t>www.youtube.com</a:t>
            </a:r>
            <a:r>
              <a:rPr kumimoji="1" lang="en-US" altLang="ko-KR" dirty="0"/>
              <a:t>/</a:t>
            </a:r>
            <a:r>
              <a:rPr kumimoji="1" lang="en-US" altLang="ko-KR" dirty="0" err="1"/>
              <a:t>playlist?list</a:t>
            </a:r>
            <a:r>
              <a:rPr kumimoji="1" lang="en-US" altLang="ko-KR" dirty="0"/>
              <a:t>=PLsGl9GczcgBtRc3DalXy786Fsa5yEq_9B </a:t>
            </a:r>
            <a:endParaRPr lang="ko-KR" altLang="en-US" dirty="0"/>
          </a:p>
        </p:txBody>
      </p:sp>
    </p:spTree>
    <p:extLst>
      <p:ext uri="{BB962C8B-B14F-4D97-AF65-F5344CB8AC3E}">
        <p14:creationId xmlns:p14="http://schemas.microsoft.com/office/powerpoint/2010/main" val="336836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rgbClr val="9D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subTnLst>
                                    <p:animClr clrSpc="rgb" dir="cw">
                                      <p:cBhvr override="childStyle">
                                        <p:cTn dur="1" fill="hold" display="0" masterRel="nextClick" afterEffect="1"/>
                                        <p:tgtEl>
                                          <p:spTgt spid="35"/>
                                        </p:tgtEl>
                                        <p:attrNameLst>
                                          <p:attrName>ppt_c</p:attrName>
                                        </p:attrNameLst>
                                      </p:cBhvr>
                                      <p:to>
                                        <a:srgbClr val="9D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subTnLst>
                                    <p:animClr clrSpc="rgb" dir="cw">
                                      <p:cBhvr override="childStyle">
                                        <p:cTn dur="1" fill="hold" display="0" masterRel="nextClick" afterEffect="1"/>
                                        <p:tgtEl>
                                          <p:spTgt spid="38"/>
                                        </p:tgtEl>
                                        <p:attrNameLst>
                                          <p:attrName>ppt_c</p:attrName>
                                        </p:attrNameLst>
                                      </p:cBhvr>
                                      <p:to>
                                        <a:srgbClr val="9DA5A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rgbClr val="9D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animClr clrSpc="rgb" dir="cw">
                                      <p:cBhvr override="childStyle">
                                        <p:cTn dur="1" fill="hold" display="0" masterRel="nextClick" afterEffect="1"/>
                                        <p:tgtEl>
                                          <p:spTgt spid="21"/>
                                        </p:tgtEl>
                                        <p:attrNameLst>
                                          <p:attrName>ppt_c</p:attrName>
                                        </p:attrNameLst>
                                      </p:cBhvr>
                                      <p:to>
                                        <a:srgbClr val="9DA5A5"/>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subTnLst>
                                    <p:animClr clrSpc="rgb" dir="cw">
                                      <p:cBhvr override="childStyle">
                                        <p:cTn dur="1" fill="hold" display="0" masterRel="nextClick" afterEffect="1"/>
                                        <p:tgtEl>
                                          <p:spTgt spid="26"/>
                                        </p:tgtEl>
                                        <p:attrNameLst>
                                          <p:attrName>ppt_c</p:attrName>
                                        </p:attrNameLst>
                                      </p:cBhvr>
                                      <p:to>
                                        <a:srgbClr val="9DA5A5"/>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subTnLst>
                                    <p:animClr clrSpc="rgb" dir="cw">
                                      <p:cBhvr override="childStyle">
                                        <p:cTn dur="1" fill="hold" display="0" masterRel="nextClick" afterEffect="1"/>
                                        <p:tgtEl>
                                          <p:spTgt spid="28"/>
                                        </p:tgtEl>
                                        <p:attrNameLst>
                                          <p:attrName>ppt_c</p:attrName>
                                        </p:attrNameLst>
                                      </p:cBhvr>
                                      <p:to>
                                        <a:srgbClr val="9DA5A5"/>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908FB2-A704-284E-8B7E-0E546EC4B0B0}"/>
              </a:ext>
            </a:extLst>
          </p:cNvPr>
          <p:cNvSpPr>
            <a:spLocks noGrp="1"/>
          </p:cNvSpPr>
          <p:nvPr>
            <p:ph type="title"/>
          </p:nvPr>
        </p:nvSpPr>
        <p:spPr/>
        <p:txBody>
          <a:bodyPr/>
          <a:lstStyle/>
          <a:p>
            <a:r>
              <a:rPr kumimoji="1" lang="en-US" altLang="en-US" dirty="0"/>
              <a:t>Sites for 3D Assets</a:t>
            </a:r>
            <a:endParaRPr kumimoji="1" lang="ko-Kore-US" altLang="en-US"/>
          </a:p>
        </p:txBody>
      </p:sp>
      <p:sp>
        <p:nvSpPr>
          <p:cNvPr id="3" name="내용 개체 틀 2">
            <a:extLst>
              <a:ext uri="{FF2B5EF4-FFF2-40B4-BE49-F238E27FC236}">
                <a16:creationId xmlns:a16="http://schemas.microsoft.com/office/drawing/2014/main" id="{E8FDD977-EB1A-D442-931F-08CFD55C8EE3}"/>
              </a:ext>
            </a:extLst>
          </p:cNvPr>
          <p:cNvSpPr>
            <a:spLocks noGrp="1"/>
          </p:cNvSpPr>
          <p:nvPr>
            <p:ph idx="1"/>
          </p:nvPr>
        </p:nvSpPr>
        <p:spPr/>
        <p:txBody>
          <a:bodyPr/>
          <a:lstStyle/>
          <a:p>
            <a:r>
              <a:rPr kumimoji="1" lang="en-US" altLang="en-US" dirty="0" err="1"/>
              <a:t>Sketchfab</a:t>
            </a:r>
            <a:endParaRPr kumimoji="1" lang="en-US" altLang="en-US" dirty="0"/>
          </a:p>
          <a:p>
            <a:r>
              <a:rPr kumimoji="1" lang="en-US" altLang="en-US" dirty="0" err="1"/>
              <a:t>CGTrader</a:t>
            </a:r>
            <a:endParaRPr kumimoji="1" lang="en-US" altLang="en-US" dirty="0"/>
          </a:p>
          <a:p>
            <a:r>
              <a:rPr kumimoji="1" lang="en-US" altLang="en-US" dirty="0" err="1"/>
              <a:t>TurboSquid</a:t>
            </a:r>
            <a:endParaRPr kumimoji="1" lang="en-US" altLang="en-US" dirty="0"/>
          </a:p>
          <a:p>
            <a:r>
              <a:rPr kumimoji="1" lang="en-US" altLang="en-US" dirty="0"/>
              <a:t>Free3D</a:t>
            </a:r>
          </a:p>
          <a:p>
            <a:r>
              <a:rPr kumimoji="1" lang="en-US" altLang="en-US" dirty="0"/>
              <a:t>Bitgem3D</a:t>
            </a:r>
          </a:p>
          <a:p>
            <a:r>
              <a:rPr kumimoji="1" lang="en-US" altLang="en-US" dirty="0" err="1"/>
              <a:t>Mixamo</a:t>
            </a:r>
            <a:endParaRPr kumimoji="1" lang="ko-Kore-US" altLang="en-US"/>
          </a:p>
        </p:txBody>
      </p:sp>
      <p:sp>
        <p:nvSpPr>
          <p:cNvPr id="4" name="슬라이드 번호 개체 틀 3">
            <a:extLst>
              <a:ext uri="{FF2B5EF4-FFF2-40B4-BE49-F238E27FC236}">
                <a16:creationId xmlns:a16="http://schemas.microsoft.com/office/drawing/2014/main" id="{6580FE00-292A-2841-8BE2-EE8547B621DB}"/>
              </a:ext>
            </a:extLst>
          </p:cNvPr>
          <p:cNvSpPr>
            <a:spLocks noGrp="1"/>
          </p:cNvSpPr>
          <p:nvPr>
            <p:ph type="sldNum" sz="quarter" idx="12"/>
          </p:nvPr>
        </p:nvSpPr>
        <p:spPr/>
        <p:txBody>
          <a:bodyPr/>
          <a:lstStyle/>
          <a:p>
            <a:fld id="{4BEDD84E-25D4-4983-8AA1-2863C96F08D9}" type="slidenum">
              <a:rPr lang="ko-KR" altLang="en-US" smtClean="0"/>
              <a:t>22</a:t>
            </a:fld>
            <a:endParaRPr lang="ko-KR" altLang="en-US"/>
          </a:p>
        </p:txBody>
      </p:sp>
      <p:pic>
        <p:nvPicPr>
          <p:cNvPr id="5" name="내용 개체 틀 4">
            <a:extLst>
              <a:ext uri="{FF2B5EF4-FFF2-40B4-BE49-F238E27FC236}">
                <a16:creationId xmlns:a16="http://schemas.microsoft.com/office/drawing/2014/main" id="{B5E07FF6-5065-04CE-F5B6-E137A7CB97D2}"/>
              </a:ext>
            </a:extLst>
          </p:cNvPr>
          <p:cNvPicPr>
            <a:picLocks noChangeAspect="1"/>
          </p:cNvPicPr>
          <p:nvPr/>
        </p:nvPicPr>
        <p:blipFill>
          <a:blip r:embed="rId5"/>
          <a:stretch>
            <a:fillRect/>
          </a:stretch>
        </p:blipFill>
        <p:spPr>
          <a:xfrm>
            <a:off x="2855640" y="1134709"/>
            <a:ext cx="2666580" cy="1502203"/>
          </a:xfrm>
          <a:prstGeom prst="rect">
            <a:avLst/>
          </a:prstGeom>
        </p:spPr>
      </p:pic>
      <p:pic>
        <p:nvPicPr>
          <p:cNvPr id="6" name="그림 5">
            <a:extLst>
              <a:ext uri="{FF2B5EF4-FFF2-40B4-BE49-F238E27FC236}">
                <a16:creationId xmlns:a16="http://schemas.microsoft.com/office/drawing/2014/main" id="{3F29DE21-1F87-7789-2ECF-E3E553C51858}"/>
              </a:ext>
            </a:extLst>
          </p:cNvPr>
          <p:cNvPicPr>
            <a:picLocks noChangeAspect="1"/>
          </p:cNvPicPr>
          <p:nvPr/>
        </p:nvPicPr>
        <p:blipFill>
          <a:blip r:embed="rId6"/>
          <a:stretch>
            <a:fillRect/>
          </a:stretch>
        </p:blipFill>
        <p:spPr>
          <a:xfrm>
            <a:off x="5556654" y="1134709"/>
            <a:ext cx="2667600" cy="1457717"/>
          </a:xfrm>
          <a:prstGeom prst="rect">
            <a:avLst/>
          </a:prstGeom>
          <a:ln>
            <a:solidFill>
              <a:schemeClr val="bg1">
                <a:lumMod val="75000"/>
              </a:schemeClr>
            </a:solidFill>
          </a:ln>
        </p:spPr>
      </p:pic>
      <p:pic>
        <p:nvPicPr>
          <p:cNvPr id="7" name="그림 6">
            <a:extLst>
              <a:ext uri="{FF2B5EF4-FFF2-40B4-BE49-F238E27FC236}">
                <a16:creationId xmlns:a16="http://schemas.microsoft.com/office/drawing/2014/main" id="{9F81329A-A0ED-37A0-E568-F9E8C4DA7FCF}"/>
              </a:ext>
            </a:extLst>
          </p:cNvPr>
          <p:cNvPicPr>
            <a:picLocks noChangeAspect="1"/>
          </p:cNvPicPr>
          <p:nvPr/>
        </p:nvPicPr>
        <p:blipFill>
          <a:blip r:embed="rId7"/>
          <a:stretch>
            <a:fillRect/>
          </a:stretch>
        </p:blipFill>
        <p:spPr>
          <a:xfrm>
            <a:off x="8295014" y="1124743"/>
            <a:ext cx="2834552" cy="1501200"/>
          </a:xfrm>
          <a:prstGeom prst="rect">
            <a:avLst/>
          </a:prstGeom>
        </p:spPr>
      </p:pic>
      <p:pic>
        <p:nvPicPr>
          <p:cNvPr id="8" name="내용 개체 틀 4">
            <a:extLst>
              <a:ext uri="{FF2B5EF4-FFF2-40B4-BE49-F238E27FC236}">
                <a16:creationId xmlns:a16="http://schemas.microsoft.com/office/drawing/2014/main" id="{F067B478-E0BE-6996-C3E9-D6C3FC46ECCC}"/>
              </a:ext>
            </a:extLst>
          </p:cNvPr>
          <p:cNvPicPr>
            <a:picLocks noChangeAspect="1"/>
          </p:cNvPicPr>
          <p:nvPr/>
        </p:nvPicPr>
        <p:blipFill>
          <a:blip r:embed="rId8"/>
          <a:stretch>
            <a:fillRect/>
          </a:stretch>
        </p:blipFill>
        <p:spPr>
          <a:xfrm>
            <a:off x="2855640" y="2697069"/>
            <a:ext cx="2667600" cy="1668035"/>
          </a:xfrm>
          <a:prstGeom prst="rect">
            <a:avLst/>
          </a:prstGeom>
          <a:ln>
            <a:solidFill>
              <a:schemeClr val="bg1">
                <a:lumMod val="75000"/>
              </a:schemeClr>
            </a:solidFill>
          </a:ln>
        </p:spPr>
      </p:pic>
      <p:pic>
        <p:nvPicPr>
          <p:cNvPr id="9" name="그림 8">
            <a:extLst>
              <a:ext uri="{FF2B5EF4-FFF2-40B4-BE49-F238E27FC236}">
                <a16:creationId xmlns:a16="http://schemas.microsoft.com/office/drawing/2014/main" id="{1862210A-99BE-D1BC-3B3D-9CDE96FF3905}"/>
              </a:ext>
            </a:extLst>
          </p:cNvPr>
          <p:cNvPicPr>
            <a:picLocks noChangeAspect="1"/>
          </p:cNvPicPr>
          <p:nvPr/>
        </p:nvPicPr>
        <p:blipFill>
          <a:blip r:embed="rId9"/>
          <a:stretch>
            <a:fillRect/>
          </a:stretch>
        </p:blipFill>
        <p:spPr>
          <a:xfrm>
            <a:off x="5556654" y="2697068"/>
            <a:ext cx="2667600" cy="1668036"/>
          </a:xfrm>
          <a:prstGeom prst="rect">
            <a:avLst/>
          </a:prstGeom>
        </p:spPr>
      </p:pic>
      <p:pic>
        <p:nvPicPr>
          <p:cNvPr id="10" name="화면 기록 2020-11-07 오후 6.09.30" descr="화면 기록 2020-11-07 오후 6.09.30">
            <a:extLst>
              <a:ext uri="{FF2B5EF4-FFF2-40B4-BE49-F238E27FC236}">
                <a16:creationId xmlns:a16="http://schemas.microsoft.com/office/drawing/2014/main" id="{D39A5647-D9A3-867F-3551-121F66674D1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295015" y="2674684"/>
            <a:ext cx="2834552" cy="1736917"/>
          </a:xfrm>
          <a:prstGeom prst="rect">
            <a:avLst/>
          </a:prstGeom>
          <a:ln>
            <a:solidFill>
              <a:schemeClr val="bg1">
                <a:lumMod val="75000"/>
              </a:schemeClr>
            </a:solidFill>
          </a:ln>
        </p:spPr>
      </p:pic>
    </p:spTree>
    <p:extLst>
      <p:ext uri="{BB962C8B-B14F-4D97-AF65-F5344CB8AC3E}">
        <p14:creationId xmlns:p14="http://schemas.microsoft.com/office/powerpoint/2010/main" val="935125259"/>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70F5E-3072-9D4D-BF3A-E3D9FCF8D6AF}"/>
              </a:ext>
            </a:extLst>
          </p:cNvPr>
          <p:cNvSpPr>
            <a:spLocks noGrp="1"/>
          </p:cNvSpPr>
          <p:nvPr>
            <p:ph type="title"/>
          </p:nvPr>
        </p:nvSpPr>
        <p:spPr/>
        <p:txBody>
          <a:bodyPr/>
          <a:lstStyle/>
          <a:p>
            <a:r>
              <a:rPr kumimoji="1" lang="en-US" altLang="ko-Kore-KR" dirty="0" err="1"/>
              <a:t>Mixamo</a:t>
            </a:r>
            <a:endParaRPr kumimoji="1" lang="ko-Kore-KR" altLang="en-US" dirty="0"/>
          </a:p>
        </p:txBody>
      </p:sp>
      <p:sp>
        <p:nvSpPr>
          <p:cNvPr id="3" name="내용 개체 틀 2">
            <a:extLst>
              <a:ext uri="{FF2B5EF4-FFF2-40B4-BE49-F238E27FC236}">
                <a16:creationId xmlns:a16="http://schemas.microsoft.com/office/drawing/2014/main" id="{3CBC99E9-D69A-0F44-91A3-D6BA65BC8066}"/>
              </a:ext>
            </a:extLst>
          </p:cNvPr>
          <p:cNvSpPr>
            <a:spLocks noGrp="1"/>
          </p:cNvSpPr>
          <p:nvPr>
            <p:ph idx="1"/>
          </p:nvPr>
        </p:nvSpPr>
        <p:spPr/>
        <p:txBody>
          <a:bodyPr/>
          <a:lstStyle/>
          <a:p>
            <a:r>
              <a:rPr kumimoji="1" lang="en-US" altLang="ko-KR" dirty="0"/>
              <a:t>3D character +</a:t>
            </a:r>
            <a:r>
              <a:rPr kumimoji="1" lang="ko-KR" altLang="en-US" dirty="0"/>
              <a:t> </a:t>
            </a:r>
            <a:r>
              <a:rPr kumimoji="1" lang="en-US" altLang="ko-KR" dirty="0"/>
              <a:t>animation</a:t>
            </a:r>
          </a:p>
          <a:p>
            <a:r>
              <a:rPr kumimoji="1" lang="en-US" altLang="ko-Kore-KR" dirty="0"/>
              <a:t>login using Adobe ID</a:t>
            </a:r>
            <a:endParaRPr kumimoji="1" lang="ko-Kore-KR" altLang="en-US" dirty="0"/>
          </a:p>
        </p:txBody>
      </p:sp>
      <p:sp>
        <p:nvSpPr>
          <p:cNvPr id="4" name="슬라이드 번호 개체 틀 3">
            <a:extLst>
              <a:ext uri="{FF2B5EF4-FFF2-40B4-BE49-F238E27FC236}">
                <a16:creationId xmlns:a16="http://schemas.microsoft.com/office/drawing/2014/main" id="{645C30E1-9508-8C4D-AE7E-D4EFFD64D739}"/>
              </a:ext>
            </a:extLst>
          </p:cNvPr>
          <p:cNvSpPr>
            <a:spLocks noGrp="1"/>
          </p:cNvSpPr>
          <p:nvPr>
            <p:ph type="sldNum" sz="quarter" idx="12"/>
          </p:nvPr>
        </p:nvSpPr>
        <p:spPr/>
        <p:txBody>
          <a:bodyPr/>
          <a:lstStyle/>
          <a:p>
            <a:fld id="{4BEDD84E-25D4-4983-8AA1-2863C96F08D9}" type="slidenum">
              <a:rPr lang="ko-KR" altLang="en-US" smtClean="0"/>
              <a:t>23</a:t>
            </a:fld>
            <a:endParaRPr lang="ko-KR" altLang="en-US"/>
          </a:p>
        </p:txBody>
      </p:sp>
      <p:pic>
        <p:nvPicPr>
          <p:cNvPr id="5" name="화면 기록 2020-11-07 오후 6.09.30" descr="화면 기록 2020-11-07 오후 6.09.30">
            <a:hlinkClick r:id="" action="ppaction://media"/>
            <a:extLst>
              <a:ext uri="{FF2B5EF4-FFF2-40B4-BE49-F238E27FC236}">
                <a16:creationId xmlns:a16="http://schemas.microsoft.com/office/drawing/2014/main" id="{FE84E580-A22D-404B-B126-97A6EA8513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5640" y="1988840"/>
            <a:ext cx="5832648" cy="3574049"/>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39FB902B-7E01-054D-AB21-8F262168CD49}"/>
              </a:ext>
            </a:extLst>
          </p:cNvPr>
          <p:cNvSpPr txBox="1"/>
          <p:nvPr/>
        </p:nvSpPr>
        <p:spPr>
          <a:xfrm>
            <a:off x="9552384" y="3429000"/>
            <a:ext cx="753732" cy="369332"/>
          </a:xfrm>
          <a:prstGeom prst="rect">
            <a:avLst/>
          </a:prstGeom>
          <a:noFill/>
        </p:spPr>
        <p:txBody>
          <a:bodyPr wrap="none" rtlCol="0">
            <a:spAutoFit/>
          </a:bodyPr>
          <a:lstStyle/>
          <a:p>
            <a:r>
              <a:rPr kumimoji="1" lang="en-US" altLang="ko-Kore-KR" dirty="0"/>
              <a:t>video</a:t>
            </a:r>
            <a:endParaRPr kumimoji="1" lang="ko-Kore-KR" altLang="en-US" dirty="0"/>
          </a:p>
        </p:txBody>
      </p:sp>
    </p:spTree>
    <p:extLst>
      <p:ext uri="{BB962C8B-B14F-4D97-AF65-F5344CB8AC3E}">
        <p14:creationId xmlns:p14="http://schemas.microsoft.com/office/powerpoint/2010/main" val="314498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C35F73-94EB-4FC5-ED82-15C911533BC3}"/>
              </a:ext>
            </a:extLst>
          </p:cNvPr>
          <p:cNvSpPr>
            <a:spLocks noGrp="1"/>
          </p:cNvSpPr>
          <p:nvPr>
            <p:ph type="title"/>
          </p:nvPr>
        </p:nvSpPr>
        <p:spPr/>
        <p:txBody>
          <a:bodyPr/>
          <a:lstStyle/>
          <a:p>
            <a:r>
              <a:rPr kumimoji="1" lang="en-US" altLang="ko-KR" dirty="0"/>
              <a:t>Importable / Exportable Formats</a:t>
            </a:r>
            <a:endParaRPr kumimoji="1" lang="ko-KR" altLang="en-US" dirty="0"/>
          </a:p>
        </p:txBody>
      </p:sp>
      <p:sp>
        <p:nvSpPr>
          <p:cNvPr id="3" name="내용 개체 틀 2">
            <a:extLst>
              <a:ext uri="{FF2B5EF4-FFF2-40B4-BE49-F238E27FC236}">
                <a16:creationId xmlns:a16="http://schemas.microsoft.com/office/drawing/2014/main" id="{71024D7E-436B-9A8B-F631-AF87308E0A3E}"/>
              </a:ext>
            </a:extLst>
          </p:cNvPr>
          <p:cNvSpPr>
            <a:spLocks noGrp="1"/>
          </p:cNvSpPr>
          <p:nvPr>
            <p:ph idx="1"/>
          </p:nvPr>
        </p:nvSpPr>
        <p:spPr>
          <a:xfrm>
            <a:off x="551384" y="1124743"/>
            <a:ext cx="7920879" cy="5400601"/>
          </a:xfrm>
        </p:spPr>
        <p:txBody>
          <a:bodyPr/>
          <a:lstStyle/>
          <a:p>
            <a:r>
              <a:rPr kumimoji="1" lang="en-US" altLang="ko-KR" dirty="0"/>
              <a:t>BLEND (.blend): Blender’s original format (mesh + materials + hierarchy + animation + ... all data)</a:t>
            </a:r>
          </a:p>
          <a:p>
            <a:r>
              <a:rPr kumimoji="1" lang="en-US" altLang="ko-KR" dirty="0"/>
              <a:t>OBJ (.obj): Wavefront’s format (no animation)</a:t>
            </a:r>
          </a:p>
          <a:p>
            <a:r>
              <a:rPr kumimoji="1" lang="en-US" altLang="ko-KR" dirty="0"/>
              <a:t>FBX (.</a:t>
            </a:r>
            <a:r>
              <a:rPr kumimoji="1" lang="en-US" altLang="ko-KR" dirty="0" err="1"/>
              <a:t>fbx</a:t>
            </a:r>
            <a:r>
              <a:rPr kumimoji="1" lang="en-US" altLang="ko-KR" dirty="0"/>
              <a:t>): Autodesk’s format, 3D Studio MAX, etc.. (no animation)</a:t>
            </a:r>
          </a:p>
          <a:p>
            <a:r>
              <a:rPr kumimoji="1" lang="en-US" altLang="ko-KR" dirty="0"/>
              <a:t>GLTF (.</a:t>
            </a:r>
            <a:r>
              <a:rPr kumimoji="1" lang="en-US" altLang="ko-KR" dirty="0" err="1"/>
              <a:t>glTF</a:t>
            </a:r>
            <a:r>
              <a:rPr kumimoji="1" lang="en-US" altLang="ko-KR" dirty="0">
                <a:sym typeface="Wingdings" pitchFamily="2" charset="2"/>
              </a:rPr>
              <a:t>):</a:t>
            </a:r>
            <a:r>
              <a:rPr kumimoji="1" lang="en-US" altLang="ko-KR" dirty="0"/>
              <a:t> Chronos group format (mesh + materials + hierarchy + animation + ...)</a:t>
            </a:r>
          </a:p>
          <a:p>
            <a:pPr lvl="1"/>
            <a:r>
              <a:rPr kumimoji="1" lang="en-US" altLang="ko-KR" dirty="0"/>
              <a:t>.</a:t>
            </a:r>
            <a:r>
              <a:rPr kumimoji="1" lang="en-US" altLang="ko-KR" dirty="0" err="1"/>
              <a:t>gltf</a:t>
            </a:r>
            <a:r>
              <a:rPr kumimoji="1" lang="en-US" altLang="ko-KR" dirty="0"/>
              <a:t>: based on JSON/ASCII</a:t>
            </a:r>
          </a:p>
          <a:p>
            <a:pPr lvl="1"/>
            <a:r>
              <a:rPr kumimoji="1" lang="en-US" altLang="ko-KR" dirty="0"/>
              <a:t>.</a:t>
            </a:r>
            <a:r>
              <a:rPr kumimoji="1" lang="en-US" altLang="ko-KR" dirty="0" err="1"/>
              <a:t>glb</a:t>
            </a:r>
            <a:r>
              <a:rPr kumimoji="1" lang="en-US" altLang="ko-KR" dirty="0"/>
              <a:t>: binary format </a:t>
            </a:r>
          </a:p>
          <a:p>
            <a:pPr lvl="1"/>
            <a:r>
              <a:rPr kumimoji="1" lang="en-US" altLang="ko-KR" dirty="0" err="1"/>
              <a:t>gltf-viewer.donmccurdy.com</a:t>
            </a:r>
            <a:endParaRPr kumimoji="1" lang="en-US" altLang="ko-KR" dirty="0"/>
          </a:p>
          <a:p>
            <a:r>
              <a:rPr kumimoji="1" lang="en-US" altLang="ko-KR" dirty="0"/>
              <a:t>Others</a:t>
            </a:r>
          </a:p>
          <a:p>
            <a:pPr lvl="1"/>
            <a:r>
              <a:rPr kumimoji="1" lang="en-US" altLang="ko-KR" dirty="0"/>
              <a:t>ABC, USD, PLY, STL, </a:t>
            </a:r>
            <a:r>
              <a:rPr kumimoji="1" lang="en-US" altLang="ko-KR" dirty="0" err="1"/>
              <a:t>Collada</a:t>
            </a:r>
            <a:r>
              <a:rPr kumimoji="1" lang="en-US" altLang="ko-KR" dirty="0"/>
              <a:t>, X3D, SVG, BVH, ...</a:t>
            </a:r>
          </a:p>
          <a:p>
            <a:pPr lvl="1"/>
            <a:r>
              <a:rPr kumimoji="1" lang="en-US" altLang="ko-KR" dirty="0"/>
              <a:t>see </a:t>
            </a:r>
            <a:r>
              <a:rPr kumimoji="1" lang="en-US" altLang="ko-KR" dirty="0">
                <a:hlinkClick r:id="rId3"/>
              </a:rPr>
              <a:t>https://docs.blender.org/manual/en/3.6/files/import_export.html</a:t>
            </a:r>
            <a:endParaRPr kumimoji="1" lang="en-US" altLang="ko-KR" dirty="0"/>
          </a:p>
        </p:txBody>
      </p:sp>
      <p:sp>
        <p:nvSpPr>
          <p:cNvPr id="4" name="슬라이드 번호 개체 틀 3">
            <a:extLst>
              <a:ext uri="{FF2B5EF4-FFF2-40B4-BE49-F238E27FC236}">
                <a16:creationId xmlns:a16="http://schemas.microsoft.com/office/drawing/2014/main" id="{084C5C32-0CEA-A5AF-53BF-A02DDC01EC6B}"/>
              </a:ext>
            </a:extLst>
          </p:cNvPr>
          <p:cNvSpPr>
            <a:spLocks noGrp="1"/>
          </p:cNvSpPr>
          <p:nvPr>
            <p:ph type="sldNum" sz="quarter" idx="12"/>
          </p:nvPr>
        </p:nvSpPr>
        <p:spPr/>
        <p:txBody>
          <a:bodyPr/>
          <a:lstStyle/>
          <a:p>
            <a:fld id="{4BEDD84E-25D4-4983-8AA1-2863C96F08D9}" type="slidenum">
              <a:rPr lang="ko-KR" altLang="en-US" smtClean="0"/>
              <a:t>24</a:t>
            </a:fld>
            <a:endParaRPr lang="ko-KR" altLang="en-US"/>
          </a:p>
        </p:txBody>
      </p:sp>
      <p:pic>
        <p:nvPicPr>
          <p:cNvPr id="5" name="그림 4">
            <a:extLst>
              <a:ext uri="{FF2B5EF4-FFF2-40B4-BE49-F238E27FC236}">
                <a16:creationId xmlns:a16="http://schemas.microsoft.com/office/drawing/2014/main" id="{13E77E98-5D7C-5D99-271E-62943C7F41BA}"/>
              </a:ext>
            </a:extLst>
          </p:cNvPr>
          <p:cNvPicPr>
            <a:picLocks noChangeAspect="1"/>
          </p:cNvPicPr>
          <p:nvPr/>
        </p:nvPicPr>
        <p:blipFill rotWithShape="1">
          <a:blip r:embed="rId4"/>
          <a:srcRect r="29137"/>
          <a:stretch/>
        </p:blipFill>
        <p:spPr>
          <a:xfrm>
            <a:off x="8103603" y="1700808"/>
            <a:ext cx="3774377" cy="2455165"/>
          </a:xfrm>
          <a:prstGeom prst="rect">
            <a:avLst/>
          </a:prstGeom>
          <a:ln>
            <a:solidFill>
              <a:schemeClr val="bg1">
                <a:lumMod val="50000"/>
              </a:schemeClr>
            </a:solidFill>
          </a:ln>
        </p:spPr>
      </p:pic>
      <p:sp>
        <p:nvSpPr>
          <p:cNvPr id="7" name="TextBox 6">
            <a:extLst>
              <a:ext uri="{FF2B5EF4-FFF2-40B4-BE49-F238E27FC236}">
                <a16:creationId xmlns:a16="http://schemas.microsoft.com/office/drawing/2014/main" id="{44C15761-E636-B152-56DA-70DFA43E7F70}"/>
              </a:ext>
            </a:extLst>
          </p:cNvPr>
          <p:cNvSpPr txBox="1"/>
          <p:nvPr/>
        </p:nvSpPr>
        <p:spPr>
          <a:xfrm>
            <a:off x="8806234" y="4155973"/>
            <a:ext cx="2455728" cy="307777"/>
          </a:xfrm>
          <a:prstGeom prst="rect">
            <a:avLst/>
          </a:prstGeom>
          <a:noFill/>
        </p:spPr>
        <p:txBody>
          <a:bodyPr wrap="square">
            <a:spAutoFit/>
          </a:bodyPr>
          <a:lstStyle/>
          <a:p>
            <a:r>
              <a:rPr lang="ko-KR" altLang="en-US" sz="1400" dirty="0">
                <a:solidFill>
                  <a:schemeClr val="tx1">
                    <a:lumMod val="65000"/>
                    <a:lumOff val="35000"/>
                  </a:schemeClr>
                </a:solidFill>
              </a:rPr>
              <a:t>gltf-viewer.donmccurdy.com</a:t>
            </a:r>
          </a:p>
        </p:txBody>
      </p:sp>
    </p:spTree>
    <p:extLst>
      <p:ext uri="{BB962C8B-B14F-4D97-AF65-F5344CB8AC3E}">
        <p14:creationId xmlns:p14="http://schemas.microsoft.com/office/powerpoint/2010/main" val="385514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1CC8C0-A156-E54E-8D8C-C50CBBA8541A}"/>
              </a:ext>
            </a:extLst>
          </p:cNvPr>
          <p:cNvSpPr>
            <a:spLocks noGrp="1"/>
          </p:cNvSpPr>
          <p:nvPr>
            <p:ph type="title"/>
          </p:nvPr>
        </p:nvSpPr>
        <p:spPr/>
        <p:txBody>
          <a:bodyPr/>
          <a:lstStyle/>
          <a:p>
            <a:r>
              <a:rPr kumimoji="1" lang="en-US" altLang="ko-Kore-KR" dirty="0"/>
              <a:t>Installing Blender</a:t>
            </a:r>
            <a:endParaRPr kumimoji="1" lang="ko-Kore-KR" altLang="en-US" dirty="0"/>
          </a:p>
        </p:txBody>
      </p:sp>
      <p:sp>
        <p:nvSpPr>
          <p:cNvPr id="3" name="내용 개체 틀 2">
            <a:extLst>
              <a:ext uri="{FF2B5EF4-FFF2-40B4-BE49-F238E27FC236}">
                <a16:creationId xmlns:a16="http://schemas.microsoft.com/office/drawing/2014/main" id="{BCA90989-A081-4848-97AB-404CCA05728A}"/>
              </a:ext>
            </a:extLst>
          </p:cNvPr>
          <p:cNvSpPr>
            <a:spLocks noGrp="1"/>
          </p:cNvSpPr>
          <p:nvPr>
            <p:ph idx="1"/>
          </p:nvPr>
        </p:nvSpPr>
        <p:spPr>
          <a:xfrm>
            <a:off x="551384" y="1124743"/>
            <a:ext cx="11043247" cy="864097"/>
          </a:xfrm>
        </p:spPr>
        <p:txBody>
          <a:bodyPr/>
          <a:lstStyle/>
          <a:p>
            <a:r>
              <a:rPr kumimoji="1" lang="en" altLang="ko-Kore-KR" dirty="0">
                <a:hlinkClick r:id="rId3"/>
              </a:rPr>
              <a:t>https://www.blender.org/download/</a:t>
            </a:r>
            <a:endParaRPr kumimoji="1" lang="en" altLang="ko-Kore-KR" dirty="0"/>
          </a:p>
          <a:p>
            <a:r>
              <a:rPr kumimoji="1" lang="en" altLang="ko-Kore-KR" dirty="0"/>
              <a:t>Current version: 4.1.1  (April, 2024)</a:t>
            </a:r>
          </a:p>
        </p:txBody>
      </p:sp>
      <p:sp>
        <p:nvSpPr>
          <p:cNvPr id="4" name="슬라이드 번호 개체 틀 3">
            <a:extLst>
              <a:ext uri="{FF2B5EF4-FFF2-40B4-BE49-F238E27FC236}">
                <a16:creationId xmlns:a16="http://schemas.microsoft.com/office/drawing/2014/main" id="{A8CE71D0-3BE6-B849-A5DE-89C34CBE966E}"/>
              </a:ext>
            </a:extLst>
          </p:cNvPr>
          <p:cNvSpPr>
            <a:spLocks noGrp="1"/>
          </p:cNvSpPr>
          <p:nvPr>
            <p:ph type="sldNum" sz="quarter" idx="12"/>
          </p:nvPr>
        </p:nvSpPr>
        <p:spPr/>
        <p:txBody>
          <a:bodyPr/>
          <a:lstStyle/>
          <a:p>
            <a:fld id="{4BEDD84E-25D4-4983-8AA1-2863C96F08D9}" type="slidenum">
              <a:rPr lang="ko-KR" altLang="en-US" smtClean="0"/>
              <a:t>3</a:t>
            </a:fld>
            <a:endParaRPr lang="ko-KR" altLang="en-US"/>
          </a:p>
        </p:txBody>
      </p:sp>
      <p:pic>
        <p:nvPicPr>
          <p:cNvPr id="6" name="그림 5">
            <a:extLst>
              <a:ext uri="{FF2B5EF4-FFF2-40B4-BE49-F238E27FC236}">
                <a16:creationId xmlns:a16="http://schemas.microsoft.com/office/drawing/2014/main" id="{56E454E0-4CEF-3841-9212-DE35084579BD}"/>
              </a:ext>
            </a:extLst>
          </p:cNvPr>
          <p:cNvPicPr>
            <a:picLocks noChangeAspect="1"/>
          </p:cNvPicPr>
          <p:nvPr/>
        </p:nvPicPr>
        <p:blipFill>
          <a:blip r:embed="rId4"/>
          <a:stretch>
            <a:fillRect/>
          </a:stretch>
        </p:blipFill>
        <p:spPr>
          <a:xfrm>
            <a:off x="2567608" y="1988840"/>
            <a:ext cx="6402312" cy="4226176"/>
          </a:xfrm>
          <a:prstGeom prst="rect">
            <a:avLst/>
          </a:prstGeom>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394397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E2A0F9-3A64-8114-9071-F9D24EF14076}"/>
              </a:ext>
            </a:extLst>
          </p:cNvPr>
          <p:cNvSpPr>
            <a:spLocks noGrp="1"/>
          </p:cNvSpPr>
          <p:nvPr>
            <p:ph type="title"/>
          </p:nvPr>
        </p:nvSpPr>
        <p:spPr/>
        <p:txBody>
          <a:bodyPr/>
          <a:lstStyle/>
          <a:p>
            <a:r>
              <a:rPr kumimoji="1" lang="en-US" altLang="ko-KR" dirty="0"/>
              <a:t>Blender Manual</a:t>
            </a:r>
            <a:endParaRPr kumimoji="1" lang="ko-KR" altLang="en-US" dirty="0"/>
          </a:p>
        </p:txBody>
      </p:sp>
      <p:sp>
        <p:nvSpPr>
          <p:cNvPr id="3" name="내용 개체 틀 2">
            <a:extLst>
              <a:ext uri="{FF2B5EF4-FFF2-40B4-BE49-F238E27FC236}">
                <a16:creationId xmlns:a16="http://schemas.microsoft.com/office/drawing/2014/main" id="{D564AAD1-B104-8901-8531-B9317ABFF623}"/>
              </a:ext>
            </a:extLst>
          </p:cNvPr>
          <p:cNvSpPr>
            <a:spLocks noGrp="1"/>
          </p:cNvSpPr>
          <p:nvPr>
            <p:ph idx="1"/>
          </p:nvPr>
        </p:nvSpPr>
        <p:spPr/>
        <p:txBody>
          <a:bodyPr/>
          <a:lstStyle/>
          <a:p>
            <a:r>
              <a:rPr kumimoji="1" lang="en" altLang="ko-KR" dirty="0"/>
              <a:t>https://</a:t>
            </a:r>
            <a:r>
              <a:rPr kumimoji="1" lang="en" altLang="ko-KR" dirty="0" err="1"/>
              <a:t>docs.blender.org</a:t>
            </a:r>
            <a:r>
              <a:rPr kumimoji="1" lang="en" altLang="ko-KR" dirty="0"/>
              <a:t>/manual/</a:t>
            </a:r>
            <a:r>
              <a:rPr kumimoji="1" lang="en" altLang="ko-KR" dirty="0" err="1"/>
              <a:t>en</a:t>
            </a:r>
            <a:r>
              <a:rPr kumimoji="1" lang="en" altLang="ko-KR" dirty="0"/>
              <a:t>/latest/</a:t>
            </a:r>
            <a:r>
              <a:rPr kumimoji="1" lang="en" altLang="ko-KR" dirty="0" err="1"/>
              <a:t>index.html</a:t>
            </a:r>
            <a:endParaRPr kumimoji="1" lang="ko-KR" altLang="en-US" dirty="0"/>
          </a:p>
        </p:txBody>
      </p:sp>
      <p:sp>
        <p:nvSpPr>
          <p:cNvPr id="4" name="슬라이드 번호 개체 틀 3">
            <a:extLst>
              <a:ext uri="{FF2B5EF4-FFF2-40B4-BE49-F238E27FC236}">
                <a16:creationId xmlns:a16="http://schemas.microsoft.com/office/drawing/2014/main" id="{72F5489B-533E-6825-AC26-45CB1AA4AA6E}"/>
              </a:ext>
            </a:extLst>
          </p:cNvPr>
          <p:cNvSpPr>
            <a:spLocks noGrp="1"/>
          </p:cNvSpPr>
          <p:nvPr>
            <p:ph type="sldNum" sz="quarter" idx="12"/>
          </p:nvPr>
        </p:nvSpPr>
        <p:spPr/>
        <p:txBody>
          <a:bodyPr/>
          <a:lstStyle/>
          <a:p>
            <a:fld id="{4BEDD84E-25D4-4983-8AA1-2863C96F08D9}" type="slidenum">
              <a:rPr lang="ko-KR" altLang="en-US" smtClean="0"/>
              <a:t>4</a:t>
            </a:fld>
            <a:endParaRPr lang="ko-KR" altLang="en-US"/>
          </a:p>
        </p:txBody>
      </p:sp>
      <p:pic>
        <p:nvPicPr>
          <p:cNvPr id="5" name="그림 4">
            <a:extLst>
              <a:ext uri="{FF2B5EF4-FFF2-40B4-BE49-F238E27FC236}">
                <a16:creationId xmlns:a16="http://schemas.microsoft.com/office/drawing/2014/main" id="{61CDF847-681E-36ED-F5E2-C8C3109B4513}"/>
              </a:ext>
            </a:extLst>
          </p:cNvPr>
          <p:cNvPicPr>
            <a:picLocks noChangeAspect="1"/>
          </p:cNvPicPr>
          <p:nvPr/>
        </p:nvPicPr>
        <p:blipFill>
          <a:blip r:embed="rId3"/>
          <a:stretch>
            <a:fillRect/>
          </a:stretch>
        </p:blipFill>
        <p:spPr>
          <a:xfrm>
            <a:off x="1055440" y="1929578"/>
            <a:ext cx="5182344" cy="3803679"/>
          </a:xfrm>
          <a:prstGeom prst="rect">
            <a:avLst/>
          </a:prstGeom>
          <a:ln>
            <a:solidFill>
              <a:schemeClr val="bg1">
                <a:lumMod val="75000"/>
              </a:schemeClr>
            </a:solidFill>
          </a:ln>
          <a:effectLst>
            <a:outerShdw blurRad="114300" dist="114300" dir="2700000" algn="tl" rotWithShape="0">
              <a:prstClr val="black">
                <a:alpha val="40000"/>
              </a:prstClr>
            </a:outerShdw>
          </a:effectLst>
        </p:spPr>
      </p:pic>
    </p:spTree>
    <p:extLst>
      <p:ext uri="{BB962C8B-B14F-4D97-AF65-F5344CB8AC3E}">
        <p14:creationId xmlns:p14="http://schemas.microsoft.com/office/powerpoint/2010/main" val="3618103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18D782-755A-925D-5153-BEBA2CA7A9A9}"/>
              </a:ext>
            </a:extLst>
          </p:cNvPr>
          <p:cNvSpPr>
            <a:spLocks noGrp="1"/>
          </p:cNvSpPr>
          <p:nvPr>
            <p:ph type="title"/>
          </p:nvPr>
        </p:nvSpPr>
        <p:spPr/>
        <p:txBody>
          <a:bodyPr/>
          <a:lstStyle/>
          <a:p>
            <a:r>
              <a:rPr kumimoji="1" lang="en-US" altLang="ko-KR" dirty="0"/>
              <a:t>UI – Splash Screen</a:t>
            </a:r>
            <a:endParaRPr kumimoji="1" lang="ko-KR" altLang="en-US" dirty="0"/>
          </a:p>
        </p:txBody>
      </p:sp>
      <p:sp>
        <p:nvSpPr>
          <p:cNvPr id="3" name="내용 개체 틀 2">
            <a:extLst>
              <a:ext uri="{FF2B5EF4-FFF2-40B4-BE49-F238E27FC236}">
                <a16:creationId xmlns:a16="http://schemas.microsoft.com/office/drawing/2014/main" id="{0C98539A-1B3A-E523-3FFD-5747DC913DB7}"/>
              </a:ext>
            </a:extLst>
          </p:cNvPr>
          <p:cNvSpPr>
            <a:spLocks noGrp="1"/>
          </p:cNvSpPr>
          <p:nvPr>
            <p:ph idx="1"/>
          </p:nvPr>
        </p:nvSpPr>
        <p:spPr>
          <a:xfrm>
            <a:off x="551385" y="1124744"/>
            <a:ext cx="5112568" cy="4608514"/>
          </a:xfrm>
        </p:spPr>
        <p:txBody>
          <a:bodyPr/>
          <a:lstStyle/>
          <a:p>
            <a:pPr marL="457200" indent="-457200">
              <a:buFont typeface="+mj-lt"/>
              <a:buAutoNum type="arabicPeriod"/>
            </a:pPr>
            <a:r>
              <a:rPr kumimoji="1" lang="en" altLang="ko-KR" dirty="0"/>
              <a:t>The first starting </a:t>
            </a:r>
            <a:r>
              <a:rPr kumimoji="1" lang="en-US" altLang="ko-KR" dirty="0"/>
              <a:t>pop-up </a:t>
            </a:r>
            <a:r>
              <a:rPr kumimoji="1" lang="en" altLang="ko-KR" dirty="0"/>
              <a:t>screen</a:t>
            </a:r>
          </a:p>
          <a:p>
            <a:pPr marL="457200" indent="-457200">
              <a:buFont typeface="+mj-lt"/>
              <a:buAutoNum type="arabicPeriod"/>
            </a:pPr>
            <a:r>
              <a:rPr kumimoji="1" lang="en" altLang="ko-KR" dirty="0"/>
              <a:t>Frequent </a:t>
            </a:r>
            <a:r>
              <a:rPr kumimoji="1" lang="en-US" altLang="ko-KR" dirty="0"/>
              <a:t>menus</a:t>
            </a:r>
            <a:r>
              <a:rPr kumimoji="1" lang="en" altLang="ko-KR" dirty="0"/>
              <a:t>, Recent working files, Version numbers, etc.</a:t>
            </a:r>
          </a:p>
          <a:p>
            <a:pPr marL="457200" indent="-457200">
              <a:buFont typeface="+mj-lt"/>
              <a:buAutoNum type="arabicPeriod"/>
            </a:pPr>
            <a:r>
              <a:rPr kumimoji="1" lang="en" altLang="ko-KR" dirty="0"/>
              <a:t>Images varies from version to version</a:t>
            </a:r>
          </a:p>
          <a:p>
            <a:pPr marL="457200" indent="-457200">
              <a:buFont typeface="+mj-lt"/>
              <a:buAutoNum type="arabicPeriod"/>
            </a:pPr>
            <a:r>
              <a:rPr kumimoji="1" lang="en-US" altLang="ko-KR" dirty="0"/>
              <a:t>D</a:t>
            </a:r>
            <a:r>
              <a:rPr kumimoji="1" lang="en" altLang="ko-KR" dirty="0"/>
              <a:t>isappeared when clicked</a:t>
            </a:r>
          </a:p>
          <a:p>
            <a:pPr marL="0" indent="0">
              <a:buNone/>
            </a:pPr>
            <a:endParaRPr kumimoji="1" lang="ko-KR" altLang="en-US" dirty="0"/>
          </a:p>
        </p:txBody>
      </p:sp>
      <p:sp>
        <p:nvSpPr>
          <p:cNvPr id="4" name="슬라이드 번호 개체 틀 3">
            <a:extLst>
              <a:ext uri="{FF2B5EF4-FFF2-40B4-BE49-F238E27FC236}">
                <a16:creationId xmlns:a16="http://schemas.microsoft.com/office/drawing/2014/main" id="{98CA730E-8FEA-FEC4-510A-D13F5E7A7598}"/>
              </a:ext>
            </a:extLst>
          </p:cNvPr>
          <p:cNvSpPr>
            <a:spLocks noGrp="1"/>
          </p:cNvSpPr>
          <p:nvPr>
            <p:ph type="sldNum" sz="quarter" idx="12"/>
          </p:nvPr>
        </p:nvSpPr>
        <p:spPr/>
        <p:txBody>
          <a:bodyPr/>
          <a:lstStyle/>
          <a:p>
            <a:fld id="{4BEDD84E-25D4-4983-8AA1-2863C96F08D9}" type="slidenum">
              <a:rPr lang="ko-KR" altLang="en-US" smtClean="0"/>
              <a:t>5</a:t>
            </a:fld>
            <a:endParaRPr lang="ko-KR" altLang="en-US"/>
          </a:p>
        </p:txBody>
      </p:sp>
      <p:pic>
        <p:nvPicPr>
          <p:cNvPr id="5" name="그림 4">
            <a:extLst>
              <a:ext uri="{FF2B5EF4-FFF2-40B4-BE49-F238E27FC236}">
                <a16:creationId xmlns:a16="http://schemas.microsoft.com/office/drawing/2014/main" id="{30DD6EC9-82C8-F02C-203F-A7AECC73E8BB}"/>
              </a:ext>
            </a:extLst>
          </p:cNvPr>
          <p:cNvPicPr>
            <a:picLocks noChangeAspect="1"/>
          </p:cNvPicPr>
          <p:nvPr/>
        </p:nvPicPr>
        <p:blipFill>
          <a:blip r:embed="rId3"/>
          <a:stretch>
            <a:fillRect/>
          </a:stretch>
        </p:blipFill>
        <p:spPr>
          <a:xfrm>
            <a:off x="5663952" y="1124743"/>
            <a:ext cx="5614392" cy="4636886"/>
          </a:xfrm>
          <a:prstGeom prst="rect">
            <a:avLst/>
          </a:prstGeom>
          <a:ln>
            <a:solidFill>
              <a:schemeClr val="bg1">
                <a:lumMod val="75000"/>
              </a:schemeClr>
            </a:solidFill>
          </a:ln>
          <a:effectLst>
            <a:outerShdw blurRad="120253" dist="124865" dir="2700000" algn="tl" rotWithShape="0">
              <a:prstClr val="black">
                <a:alpha val="40000"/>
              </a:prstClr>
            </a:outerShdw>
          </a:effectLst>
        </p:spPr>
      </p:pic>
    </p:spTree>
    <p:extLst>
      <p:ext uri="{BB962C8B-B14F-4D97-AF65-F5344CB8AC3E}">
        <p14:creationId xmlns:p14="http://schemas.microsoft.com/office/powerpoint/2010/main" val="193025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D4217B1-8A3E-6700-0504-63B5C702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95" y="1290821"/>
            <a:ext cx="7081863" cy="3983548"/>
          </a:xfrm>
          <a:prstGeom prst="rect">
            <a:avLst/>
          </a:prstGeom>
          <a:noFill/>
          <a:effectLst>
            <a:outerShdw blurRad="114300" dist="1143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7F530F29-E1CC-9623-1300-CB1AB227809B}"/>
              </a:ext>
            </a:extLst>
          </p:cNvPr>
          <p:cNvSpPr>
            <a:spLocks noGrp="1"/>
          </p:cNvSpPr>
          <p:nvPr>
            <p:ph type="title"/>
          </p:nvPr>
        </p:nvSpPr>
        <p:spPr/>
        <p:txBody>
          <a:bodyPr/>
          <a:lstStyle/>
          <a:p>
            <a:r>
              <a:rPr kumimoji="1" lang="en-US" altLang="ko-KR" dirty="0"/>
              <a:t>UI – Overview</a:t>
            </a:r>
            <a:endParaRPr kumimoji="1" lang="ko-KR" altLang="en-US" dirty="0"/>
          </a:p>
        </p:txBody>
      </p:sp>
      <p:sp>
        <p:nvSpPr>
          <p:cNvPr id="4" name="슬라이드 번호 개체 틀 3">
            <a:extLst>
              <a:ext uri="{FF2B5EF4-FFF2-40B4-BE49-F238E27FC236}">
                <a16:creationId xmlns:a16="http://schemas.microsoft.com/office/drawing/2014/main" id="{4807A1DC-59C5-DEC4-0CFC-0F829B977F1C}"/>
              </a:ext>
            </a:extLst>
          </p:cNvPr>
          <p:cNvSpPr>
            <a:spLocks noGrp="1"/>
          </p:cNvSpPr>
          <p:nvPr>
            <p:ph type="sldNum" sz="quarter" idx="12"/>
          </p:nvPr>
        </p:nvSpPr>
        <p:spPr/>
        <p:txBody>
          <a:bodyPr/>
          <a:lstStyle/>
          <a:p>
            <a:fld id="{4BEDD84E-25D4-4983-8AA1-2863C96F08D9}" type="slidenum">
              <a:rPr lang="ko-KR" altLang="en-US" smtClean="0"/>
              <a:t>6</a:t>
            </a:fld>
            <a:endParaRPr lang="ko-KR" altLang="en-US"/>
          </a:p>
        </p:txBody>
      </p:sp>
      <p:sp>
        <p:nvSpPr>
          <p:cNvPr id="9" name="TextBox 8">
            <a:extLst>
              <a:ext uri="{FF2B5EF4-FFF2-40B4-BE49-F238E27FC236}">
                <a16:creationId xmlns:a16="http://schemas.microsoft.com/office/drawing/2014/main" id="{E24923E9-A1A5-78E7-E88F-C5DDF6673CD4}"/>
              </a:ext>
            </a:extLst>
          </p:cNvPr>
          <p:cNvSpPr txBox="1"/>
          <p:nvPr/>
        </p:nvSpPr>
        <p:spPr>
          <a:xfrm>
            <a:off x="9551274" y="162634"/>
            <a:ext cx="2365797" cy="1190741"/>
          </a:xfrm>
          <a:prstGeom prst="rect">
            <a:avLst/>
          </a:prstGeom>
          <a:noFill/>
          <a:ln>
            <a:noFill/>
          </a:ln>
        </p:spPr>
        <p:txBody>
          <a:bodyPr wrap="square" rtlCol="0">
            <a:noAutofit/>
          </a:bodyPr>
          <a:lstStyle/>
          <a:p>
            <a:r>
              <a:rPr kumimoji="1" lang="en-US" altLang="ko-Kore-KR" b="1" dirty="0"/>
              <a:t>Topbar</a:t>
            </a:r>
            <a:r>
              <a:rPr kumimoji="1" lang="en-US" altLang="ko-Kore-KR" dirty="0">
                <a:solidFill>
                  <a:schemeClr val="tx1">
                    <a:lumMod val="65000"/>
                    <a:lumOff val="35000"/>
                  </a:schemeClr>
                </a:solidFill>
              </a:rPr>
              <a:t>:</a:t>
            </a:r>
          </a:p>
          <a:p>
            <a:r>
              <a:rPr kumimoji="1" lang="en-US" altLang="ko-Kore-KR" dirty="0">
                <a:solidFill>
                  <a:schemeClr val="tx1">
                    <a:lumMod val="65000"/>
                    <a:lumOff val="35000"/>
                  </a:schemeClr>
                </a:solidFill>
              </a:rPr>
              <a:t>  main menu</a:t>
            </a:r>
          </a:p>
          <a:p>
            <a:r>
              <a:rPr kumimoji="1" lang="en-US" altLang="ko-Kore-KR" dirty="0">
                <a:solidFill>
                  <a:schemeClr val="tx1">
                    <a:lumMod val="65000"/>
                    <a:lumOff val="35000"/>
                  </a:schemeClr>
                </a:solidFill>
              </a:rPr>
              <a:t>  workspace selector</a:t>
            </a:r>
          </a:p>
          <a:p>
            <a:r>
              <a:rPr kumimoji="1" lang="en-US" altLang="ko-Kore-KR" dirty="0">
                <a:solidFill>
                  <a:schemeClr val="tx1">
                    <a:lumMod val="65000"/>
                    <a:lumOff val="35000"/>
                  </a:schemeClr>
                </a:solidFill>
              </a:rPr>
              <a:t>  scene and layers</a:t>
            </a:r>
          </a:p>
        </p:txBody>
      </p:sp>
      <p:sp>
        <p:nvSpPr>
          <p:cNvPr id="37" name="TextBox 36">
            <a:extLst>
              <a:ext uri="{FF2B5EF4-FFF2-40B4-BE49-F238E27FC236}">
                <a16:creationId xmlns:a16="http://schemas.microsoft.com/office/drawing/2014/main" id="{92D65CB4-3D83-5DA0-276C-82276D7713F2}"/>
              </a:ext>
            </a:extLst>
          </p:cNvPr>
          <p:cNvSpPr txBox="1"/>
          <p:nvPr/>
        </p:nvSpPr>
        <p:spPr>
          <a:xfrm>
            <a:off x="9562851" y="4638689"/>
            <a:ext cx="2365797" cy="800999"/>
          </a:xfrm>
          <a:prstGeom prst="rect">
            <a:avLst/>
          </a:prstGeom>
          <a:noFill/>
          <a:ln>
            <a:noFill/>
          </a:ln>
        </p:spPr>
        <p:txBody>
          <a:bodyPr wrap="square" rtlCol="0">
            <a:noAutofit/>
          </a:bodyPr>
          <a:lstStyle/>
          <a:p>
            <a:r>
              <a:rPr kumimoji="1" lang="en-US" altLang="ko-Kore-KR" b="1" dirty="0"/>
              <a:t>Status Bar</a:t>
            </a:r>
          </a:p>
          <a:p>
            <a:r>
              <a:rPr kumimoji="1" lang="en-US" altLang="ko-Kore-KR" dirty="0">
                <a:solidFill>
                  <a:schemeClr val="tx1">
                    <a:lumMod val="65000"/>
                    <a:lumOff val="35000"/>
                  </a:schemeClr>
                </a:solidFill>
              </a:rPr>
              <a:t>  shortcut, statistics</a:t>
            </a:r>
          </a:p>
        </p:txBody>
      </p:sp>
      <p:sp>
        <p:nvSpPr>
          <p:cNvPr id="38" name="모서리가 둥근 직사각형 37">
            <a:extLst>
              <a:ext uri="{FF2B5EF4-FFF2-40B4-BE49-F238E27FC236}">
                <a16:creationId xmlns:a16="http://schemas.microsoft.com/office/drawing/2014/main" id="{594F41EF-0C18-DFEA-CD20-426081AA76AC}"/>
              </a:ext>
            </a:extLst>
          </p:cNvPr>
          <p:cNvSpPr/>
          <p:nvPr/>
        </p:nvSpPr>
        <p:spPr>
          <a:xfrm>
            <a:off x="1581757" y="5123378"/>
            <a:ext cx="7106139" cy="150991"/>
          </a:xfrm>
          <a:prstGeom prst="round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11" name="꺾인 연결선[E] 10">
            <a:extLst>
              <a:ext uri="{FF2B5EF4-FFF2-40B4-BE49-F238E27FC236}">
                <a16:creationId xmlns:a16="http://schemas.microsoft.com/office/drawing/2014/main" id="{16242A87-7A9C-7F1E-F09B-33B7E2AF942B}"/>
              </a:ext>
            </a:extLst>
          </p:cNvPr>
          <p:cNvCxnSpPr>
            <a:cxnSpLocks/>
            <a:stCxn id="9" idx="1"/>
            <a:endCxn id="1037" idx="3"/>
          </p:cNvCxnSpPr>
          <p:nvPr/>
        </p:nvCxnSpPr>
        <p:spPr>
          <a:xfrm rot="10800000" flipV="1">
            <a:off x="8675760" y="758005"/>
            <a:ext cx="875515" cy="597994"/>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CB6F1B5-63E5-6D75-BB17-A1E2C3764D9D}"/>
              </a:ext>
            </a:extLst>
          </p:cNvPr>
          <p:cNvSpPr txBox="1"/>
          <p:nvPr/>
        </p:nvSpPr>
        <p:spPr>
          <a:xfrm>
            <a:off x="9562851" y="1785948"/>
            <a:ext cx="2354220" cy="865148"/>
          </a:xfrm>
          <a:prstGeom prst="rect">
            <a:avLst/>
          </a:prstGeom>
          <a:noFill/>
          <a:ln>
            <a:noFill/>
          </a:ln>
        </p:spPr>
        <p:txBody>
          <a:bodyPr wrap="square" rtlCol="0">
            <a:noAutofit/>
          </a:bodyPr>
          <a:lstStyle/>
          <a:p>
            <a:r>
              <a:rPr kumimoji="1" lang="en-US" altLang="ko-Kore-KR" b="1" dirty="0"/>
              <a:t>Outliner</a:t>
            </a:r>
            <a:r>
              <a:rPr kumimoji="1" lang="en-US" altLang="ko-Kore-KR" dirty="0">
                <a:solidFill>
                  <a:schemeClr val="tx1">
                    <a:lumMod val="65000"/>
                    <a:lumOff val="35000"/>
                  </a:schemeClr>
                </a:solidFill>
              </a:rPr>
              <a:t>:</a:t>
            </a:r>
          </a:p>
          <a:p>
            <a:r>
              <a:rPr kumimoji="1" lang="en-US" altLang="ko-Kore-KR" dirty="0">
                <a:solidFill>
                  <a:schemeClr val="tx1">
                    <a:lumMod val="65000"/>
                    <a:lumOff val="35000"/>
                  </a:schemeClr>
                </a:solidFill>
              </a:rPr>
              <a:t>  List</a:t>
            </a:r>
          </a:p>
          <a:p>
            <a:r>
              <a:rPr kumimoji="1" lang="en-US" altLang="ko-Kore-KR" dirty="0">
                <a:solidFill>
                  <a:schemeClr val="tx1">
                    <a:lumMod val="65000"/>
                    <a:lumOff val="35000"/>
                  </a:schemeClr>
                </a:solidFill>
              </a:rPr>
              <a:t>  Hierarchy</a:t>
            </a:r>
          </a:p>
        </p:txBody>
      </p:sp>
      <p:cxnSp>
        <p:nvCxnSpPr>
          <p:cNvPr id="18" name="꺾인 연결선[E] 17">
            <a:extLst>
              <a:ext uri="{FF2B5EF4-FFF2-40B4-BE49-F238E27FC236}">
                <a16:creationId xmlns:a16="http://schemas.microsoft.com/office/drawing/2014/main" id="{07B20950-17ED-A2E4-A0B5-39E29540BEEA}"/>
              </a:ext>
            </a:extLst>
          </p:cNvPr>
          <p:cNvCxnSpPr>
            <a:cxnSpLocks/>
            <a:stCxn id="17" idx="1"/>
            <a:endCxn id="1041" idx="3"/>
          </p:cNvCxnSpPr>
          <p:nvPr/>
        </p:nvCxnSpPr>
        <p:spPr>
          <a:xfrm rot="10800000">
            <a:off x="8675759" y="2040270"/>
            <a:ext cx="887093" cy="178253"/>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FCCDABB-E454-4F95-0651-E15B57BB20AA}"/>
              </a:ext>
            </a:extLst>
          </p:cNvPr>
          <p:cNvSpPr txBox="1"/>
          <p:nvPr/>
        </p:nvSpPr>
        <p:spPr>
          <a:xfrm>
            <a:off x="9579670" y="3437038"/>
            <a:ext cx="2337402" cy="379472"/>
          </a:xfrm>
          <a:prstGeom prst="rect">
            <a:avLst/>
          </a:prstGeom>
          <a:noFill/>
          <a:ln>
            <a:noFill/>
          </a:ln>
        </p:spPr>
        <p:txBody>
          <a:bodyPr wrap="square" rtlCol="0">
            <a:noAutofit/>
          </a:bodyPr>
          <a:lstStyle/>
          <a:p>
            <a:r>
              <a:rPr kumimoji="1" lang="en-US" altLang="ko-Kore-KR" b="1" dirty="0"/>
              <a:t>Property Editor</a:t>
            </a:r>
          </a:p>
        </p:txBody>
      </p:sp>
      <p:cxnSp>
        <p:nvCxnSpPr>
          <p:cNvPr id="32" name="꺾인 연결선[E] 31">
            <a:extLst>
              <a:ext uri="{FF2B5EF4-FFF2-40B4-BE49-F238E27FC236}">
                <a16:creationId xmlns:a16="http://schemas.microsoft.com/office/drawing/2014/main" id="{5B2B9A9E-1974-93EE-FF55-7E09793FFAD4}"/>
              </a:ext>
            </a:extLst>
          </p:cNvPr>
          <p:cNvCxnSpPr>
            <a:cxnSpLocks/>
            <a:stCxn id="30" idx="1"/>
            <a:endCxn id="1058" idx="3"/>
          </p:cNvCxnSpPr>
          <p:nvPr/>
        </p:nvCxnSpPr>
        <p:spPr>
          <a:xfrm rot="10800000" flipV="1">
            <a:off x="8687896" y="3626774"/>
            <a:ext cx="891774" cy="246184"/>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6" name="꺾인 연결선[E] 45">
            <a:extLst>
              <a:ext uri="{FF2B5EF4-FFF2-40B4-BE49-F238E27FC236}">
                <a16:creationId xmlns:a16="http://schemas.microsoft.com/office/drawing/2014/main" id="{5BA9831A-94DA-027D-5241-65CB3C22F2E2}"/>
              </a:ext>
            </a:extLst>
          </p:cNvPr>
          <p:cNvCxnSpPr>
            <a:cxnSpLocks/>
            <a:stCxn id="37" idx="1"/>
            <a:endCxn id="38" idx="3"/>
          </p:cNvCxnSpPr>
          <p:nvPr/>
        </p:nvCxnSpPr>
        <p:spPr>
          <a:xfrm rot="10800000" flipV="1">
            <a:off x="8687897" y="5039188"/>
            <a:ext cx="874955" cy="159685"/>
          </a:xfrm>
          <a:prstGeom prst="bentConnector3">
            <a:avLst>
              <a:gd name="adj1" fmla="val 50000"/>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1024" name="TextBox 1023">
            <a:extLst>
              <a:ext uri="{FF2B5EF4-FFF2-40B4-BE49-F238E27FC236}">
                <a16:creationId xmlns:a16="http://schemas.microsoft.com/office/drawing/2014/main" id="{A53A500D-A377-9C8B-DDDA-EC0C784544F9}"/>
              </a:ext>
            </a:extLst>
          </p:cNvPr>
          <p:cNvSpPr txBox="1"/>
          <p:nvPr/>
        </p:nvSpPr>
        <p:spPr>
          <a:xfrm>
            <a:off x="1831372" y="2729231"/>
            <a:ext cx="784088" cy="299024"/>
          </a:xfrm>
          <a:prstGeom prst="rect">
            <a:avLst/>
          </a:prstGeom>
          <a:noFill/>
          <a:ln>
            <a:noFill/>
          </a:ln>
        </p:spPr>
        <p:txBody>
          <a:bodyPr wrap="square" rtlCol="0">
            <a:noAutofit/>
          </a:bodyPr>
          <a:lstStyle/>
          <a:p>
            <a:r>
              <a:rPr kumimoji="1" lang="en-US" altLang="ko-Kore-KR" sz="1400" dirty="0">
                <a:solidFill>
                  <a:srgbClr val="00B050"/>
                </a:solidFill>
              </a:rPr>
              <a:t>Toolbar</a:t>
            </a:r>
          </a:p>
        </p:txBody>
      </p:sp>
      <p:sp>
        <p:nvSpPr>
          <p:cNvPr id="1035" name="직사각형 1034">
            <a:extLst>
              <a:ext uri="{FF2B5EF4-FFF2-40B4-BE49-F238E27FC236}">
                <a16:creationId xmlns:a16="http://schemas.microsoft.com/office/drawing/2014/main" id="{FEA7AAD1-2BEA-9451-71EF-EC080490CD16}"/>
              </a:ext>
            </a:extLst>
          </p:cNvPr>
          <p:cNvSpPr/>
          <p:nvPr/>
        </p:nvSpPr>
        <p:spPr>
          <a:xfrm>
            <a:off x="1593893" y="1785948"/>
            <a:ext cx="253635" cy="2030562"/>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37" name="직사각형 1036">
            <a:extLst>
              <a:ext uri="{FF2B5EF4-FFF2-40B4-BE49-F238E27FC236}">
                <a16:creationId xmlns:a16="http://schemas.microsoft.com/office/drawing/2014/main" id="{9D495BD5-CF3D-D2C4-80DF-F1259F582DCC}"/>
              </a:ext>
            </a:extLst>
          </p:cNvPr>
          <p:cNvSpPr/>
          <p:nvPr/>
        </p:nvSpPr>
        <p:spPr>
          <a:xfrm>
            <a:off x="1581757" y="1297885"/>
            <a:ext cx="7094002" cy="116227"/>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41" name="직사각형 1040">
            <a:extLst>
              <a:ext uri="{FF2B5EF4-FFF2-40B4-BE49-F238E27FC236}">
                <a16:creationId xmlns:a16="http://schemas.microsoft.com/office/drawing/2014/main" id="{CCF42987-8DEC-E7A1-B681-A01E4192B6E8}"/>
              </a:ext>
            </a:extLst>
          </p:cNvPr>
          <p:cNvSpPr/>
          <p:nvPr/>
        </p:nvSpPr>
        <p:spPr>
          <a:xfrm>
            <a:off x="7455355" y="1458000"/>
            <a:ext cx="1220403" cy="1164538"/>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55" name="직사각형 1054">
            <a:extLst>
              <a:ext uri="{FF2B5EF4-FFF2-40B4-BE49-F238E27FC236}">
                <a16:creationId xmlns:a16="http://schemas.microsoft.com/office/drawing/2014/main" id="{CF06D5DB-F83E-4CE5-6F30-63A0B44C2DC6}"/>
              </a:ext>
            </a:extLst>
          </p:cNvPr>
          <p:cNvSpPr/>
          <p:nvPr/>
        </p:nvSpPr>
        <p:spPr>
          <a:xfrm>
            <a:off x="1866359" y="1432701"/>
            <a:ext cx="5548003" cy="3301299"/>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58" name="직사각형 1057">
            <a:extLst>
              <a:ext uri="{FF2B5EF4-FFF2-40B4-BE49-F238E27FC236}">
                <a16:creationId xmlns:a16="http://schemas.microsoft.com/office/drawing/2014/main" id="{0B6ACD4F-2825-9F10-1591-E42C2183D626}"/>
              </a:ext>
            </a:extLst>
          </p:cNvPr>
          <p:cNvSpPr/>
          <p:nvPr/>
        </p:nvSpPr>
        <p:spPr>
          <a:xfrm>
            <a:off x="7446044" y="2666425"/>
            <a:ext cx="1241852" cy="2413065"/>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62" name="직사각형 1061">
            <a:extLst>
              <a:ext uri="{FF2B5EF4-FFF2-40B4-BE49-F238E27FC236}">
                <a16:creationId xmlns:a16="http://schemas.microsoft.com/office/drawing/2014/main" id="{C6304205-92A6-FB22-7217-CD668B9C2CA4}"/>
              </a:ext>
            </a:extLst>
          </p:cNvPr>
          <p:cNvSpPr/>
          <p:nvPr/>
        </p:nvSpPr>
        <p:spPr>
          <a:xfrm>
            <a:off x="1581757" y="4780468"/>
            <a:ext cx="5832605" cy="299023"/>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63" name="TextBox 1062">
            <a:extLst>
              <a:ext uri="{FF2B5EF4-FFF2-40B4-BE49-F238E27FC236}">
                <a16:creationId xmlns:a16="http://schemas.microsoft.com/office/drawing/2014/main" id="{BE387FBE-54E1-51FC-C59B-461BF090EC4A}"/>
              </a:ext>
            </a:extLst>
          </p:cNvPr>
          <p:cNvSpPr txBox="1"/>
          <p:nvPr/>
        </p:nvSpPr>
        <p:spPr>
          <a:xfrm>
            <a:off x="214828" y="3949025"/>
            <a:ext cx="1294528" cy="379472"/>
          </a:xfrm>
          <a:prstGeom prst="rect">
            <a:avLst/>
          </a:prstGeom>
          <a:noFill/>
          <a:ln>
            <a:noFill/>
          </a:ln>
        </p:spPr>
        <p:txBody>
          <a:bodyPr wrap="square" rtlCol="0">
            <a:noAutofit/>
          </a:bodyPr>
          <a:lstStyle/>
          <a:p>
            <a:r>
              <a:rPr kumimoji="1" lang="en-US" altLang="ko-Kore-KR" b="1" dirty="0"/>
              <a:t>Timeline</a:t>
            </a:r>
          </a:p>
        </p:txBody>
      </p:sp>
      <p:cxnSp>
        <p:nvCxnSpPr>
          <p:cNvPr id="1064" name="꺾인 연결선[E] 1063">
            <a:extLst>
              <a:ext uri="{FF2B5EF4-FFF2-40B4-BE49-F238E27FC236}">
                <a16:creationId xmlns:a16="http://schemas.microsoft.com/office/drawing/2014/main" id="{04A3CCBB-3210-44F6-9B7C-24840677952E}"/>
              </a:ext>
            </a:extLst>
          </p:cNvPr>
          <p:cNvCxnSpPr>
            <a:cxnSpLocks/>
            <a:stCxn id="1063" idx="2"/>
            <a:endCxn id="1062" idx="1"/>
          </p:cNvCxnSpPr>
          <p:nvPr/>
        </p:nvCxnSpPr>
        <p:spPr>
          <a:xfrm rot="16200000" flipH="1">
            <a:off x="921183" y="4269405"/>
            <a:ext cx="601483" cy="719665"/>
          </a:xfrm>
          <a:prstGeom prst="bentConnector2">
            <a:avLst/>
          </a:prstGeom>
          <a:ln w="254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1065" name="직사각형 1064">
            <a:extLst>
              <a:ext uri="{FF2B5EF4-FFF2-40B4-BE49-F238E27FC236}">
                <a16:creationId xmlns:a16="http://schemas.microsoft.com/office/drawing/2014/main" id="{AC9C04E4-A734-92B6-D4A3-033750BFC83B}"/>
              </a:ext>
            </a:extLst>
          </p:cNvPr>
          <p:cNvSpPr/>
          <p:nvPr/>
        </p:nvSpPr>
        <p:spPr>
          <a:xfrm>
            <a:off x="6900054" y="1713530"/>
            <a:ext cx="495477" cy="1294575"/>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66" name="TextBox 1065">
            <a:extLst>
              <a:ext uri="{FF2B5EF4-FFF2-40B4-BE49-F238E27FC236}">
                <a16:creationId xmlns:a16="http://schemas.microsoft.com/office/drawing/2014/main" id="{C64935B9-5409-BCD0-F5DF-6C1CEEB348FD}"/>
              </a:ext>
            </a:extLst>
          </p:cNvPr>
          <p:cNvSpPr txBox="1"/>
          <p:nvPr/>
        </p:nvSpPr>
        <p:spPr>
          <a:xfrm>
            <a:off x="5840881" y="2060800"/>
            <a:ext cx="1078432" cy="545721"/>
          </a:xfrm>
          <a:prstGeom prst="rect">
            <a:avLst/>
          </a:prstGeom>
          <a:noFill/>
          <a:ln>
            <a:noFill/>
          </a:ln>
        </p:spPr>
        <p:txBody>
          <a:bodyPr wrap="square" rtlCol="0">
            <a:noAutofit/>
          </a:bodyPr>
          <a:lstStyle/>
          <a:p>
            <a:pPr algn="r"/>
            <a:r>
              <a:rPr kumimoji="1" lang="en-US" altLang="ko-Kore-KR" sz="1400" dirty="0">
                <a:solidFill>
                  <a:srgbClr val="00B050"/>
                </a:solidFill>
              </a:rPr>
              <a:t>Navigation</a:t>
            </a:r>
            <a:br>
              <a:rPr kumimoji="1" lang="en-US" altLang="ko-Kore-KR" sz="1400" dirty="0">
                <a:solidFill>
                  <a:srgbClr val="00B050"/>
                </a:solidFill>
              </a:rPr>
            </a:br>
            <a:r>
              <a:rPr kumimoji="1" lang="en-US" altLang="ko-Kore-KR" sz="1400" dirty="0">
                <a:solidFill>
                  <a:srgbClr val="00B050"/>
                </a:solidFill>
              </a:rPr>
              <a:t>Gizmo</a:t>
            </a:r>
          </a:p>
        </p:txBody>
      </p:sp>
      <p:sp>
        <p:nvSpPr>
          <p:cNvPr id="1068" name="TextBox 1067">
            <a:extLst>
              <a:ext uri="{FF2B5EF4-FFF2-40B4-BE49-F238E27FC236}">
                <a16:creationId xmlns:a16="http://schemas.microsoft.com/office/drawing/2014/main" id="{AE8DB751-2724-9AC5-7E35-96BA1DAE4A0D}"/>
              </a:ext>
            </a:extLst>
          </p:cNvPr>
          <p:cNvSpPr txBox="1"/>
          <p:nvPr/>
        </p:nvSpPr>
        <p:spPr>
          <a:xfrm>
            <a:off x="3555928" y="2392949"/>
            <a:ext cx="1964007" cy="461665"/>
          </a:xfrm>
          <a:prstGeom prst="rect">
            <a:avLst/>
          </a:prstGeom>
          <a:noFill/>
        </p:spPr>
        <p:txBody>
          <a:bodyPr wrap="square">
            <a:spAutoFit/>
          </a:bodyPr>
          <a:lstStyle/>
          <a:p>
            <a:r>
              <a:rPr kumimoji="1" lang="en-US" altLang="ko-Kore-KR" sz="2400" dirty="0">
                <a:solidFill>
                  <a:srgbClr val="00B050"/>
                </a:solidFill>
              </a:rPr>
              <a:t>3D Viewport</a:t>
            </a:r>
          </a:p>
        </p:txBody>
      </p:sp>
      <p:sp>
        <p:nvSpPr>
          <p:cNvPr id="1077" name="TextBox 1076">
            <a:extLst>
              <a:ext uri="{FF2B5EF4-FFF2-40B4-BE49-F238E27FC236}">
                <a16:creationId xmlns:a16="http://schemas.microsoft.com/office/drawing/2014/main" id="{7C72F944-10F1-BE59-5F11-E19E21F63111}"/>
              </a:ext>
            </a:extLst>
          </p:cNvPr>
          <p:cNvSpPr txBox="1"/>
          <p:nvPr/>
        </p:nvSpPr>
        <p:spPr>
          <a:xfrm>
            <a:off x="2581343" y="1699428"/>
            <a:ext cx="1492200" cy="299024"/>
          </a:xfrm>
          <a:prstGeom prst="rect">
            <a:avLst/>
          </a:prstGeom>
          <a:noFill/>
          <a:ln>
            <a:noFill/>
          </a:ln>
        </p:spPr>
        <p:txBody>
          <a:bodyPr wrap="square" rtlCol="0">
            <a:noAutofit/>
          </a:bodyPr>
          <a:lstStyle/>
          <a:p>
            <a:r>
              <a:rPr kumimoji="1" lang="en-US" altLang="ko-Kore-KR" sz="1400" dirty="0">
                <a:solidFill>
                  <a:srgbClr val="00B050"/>
                </a:solidFill>
              </a:rPr>
              <a:t>Mode &amp; Menus</a:t>
            </a:r>
          </a:p>
        </p:txBody>
      </p:sp>
      <p:sp>
        <p:nvSpPr>
          <p:cNvPr id="1078" name="TextBox 1077">
            <a:extLst>
              <a:ext uri="{FF2B5EF4-FFF2-40B4-BE49-F238E27FC236}">
                <a16:creationId xmlns:a16="http://schemas.microsoft.com/office/drawing/2014/main" id="{601181A9-FAD4-2E9B-DF47-3BCAA59AD1D0}"/>
              </a:ext>
            </a:extLst>
          </p:cNvPr>
          <p:cNvSpPr txBox="1"/>
          <p:nvPr/>
        </p:nvSpPr>
        <p:spPr>
          <a:xfrm>
            <a:off x="5315879" y="1527377"/>
            <a:ext cx="1640216" cy="299024"/>
          </a:xfrm>
          <a:prstGeom prst="rect">
            <a:avLst/>
          </a:prstGeom>
          <a:noFill/>
          <a:ln>
            <a:noFill/>
          </a:ln>
        </p:spPr>
        <p:txBody>
          <a:bodyPr wrap="square" rtlCol="0">
            <a:noAutofit/>
          </a:bodyPr>
          <a:lstStyle/>
          <a:p>
            <a:r>
              <a:rPr kumimoji="1" lang="en-US" altLang="ko-Kore-KR" sz="1400" dirty="0">
                <a:solidFill>
                  <a:srgbClr val="00B050"/>
                </a:solidFill>
              </a:rPr>
              <a:t>Viewport shading</a:t>
            </a:r>
          </a:p>
        </p:txBody>
      </p:sp>
      <p:sp>
        <p:nvSpPr>
          <p:cNvPr id="13" name="직사각형 12">
            <a:extLst>
              <a:ext uri="{FF2B5EF4-FFF2-40B4-BE49-F238E27FC236}">
                <a16:creationId xmlns:a16="http://schemas.microsoft.com/office/drawing/2014/main" id="{BD206FF2-6376-6737-B6BC-C7563CC525EE}"/>
              </a:ext>
            </a:extLst>
          </p:cNvPr>
          <p:cNvSpPr/>
          <p:nvPr/>
        </p:nvSpPr>
        <p:spPr>
          <a:xfrm>
            <a:off x="1866359" y="1468529"/>
            <a:ext cx="1689570" cy="256960"/>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4" name="직사각형 13">
            <a:extLst>
              <a:ext uri="{FF2B5EF4-FFF2-40B4-BE49-F238E27FC236}">
                <a16:creationId xmlns:a16="http://schemas.microsoft.com/office/drawing/2014/main" id="{FA44D029-E870-9879-8B19-19A739E77F14}"/>
              </a:ext>
            </a:extLst>
          </p:cNvPr>
          <p:cNvSpPr/>
          <p:nvPr/>
        </p:nvSpPr>
        <p:spPr>
          <a:xfrm>
            <a:off x="5958378" y="1432700"/>
            <a:ext cx="1437153" cy="161784"/>
          </a:xfrm>
          <a:prstGeom prst="rect">
            <a:avLst/>
          </a:prstGeom>
          <a:ln w="254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327982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5"/>
                                        </p:tgtEl>
                                        <p:attrNameLst>
                                          <p:attrName>style.visibility</p:attrName>
                                        </p:attrNameLst>
                                      </p:cBhvr>
                                      <p:to>
                                        <p:strVal val="visible"/>
                                      </p:to>
                                    </p:set>
                                  </p:childTnLst>
                                  <p:subTnLst>
                                    <p:animClr clrSpc="rgb" dir="cw">
                                      <p:cBhvr override="childStyle">
                                        <p:cTn dur="1" fill="hold" display="0" masterRel="nextClick" afterEffect="1"/>
                                        <p:tgtEl>
                                          <p:spTgt spid="1055"/>
                                        </p:tgtEl>
                                        <p:attrNameLst>
                                          <p:attrName>ppt_c</p:attrName>
                                        </p:attrNameLst>
                                      </p:cBhvr>
                                      <p:to>
                                        <a:srgbClr val="9DA5A5"/>
                                      </p:to>
                                    </p:animClr>
                                  </p:subTnLst>
                                </p:cTn>
                              </p:par>
                              <p:par>
                                <p:cTn id="7" presetID="1" presetClass="entr" presetSubtype="0" fill="hold" grpId="0" nodeType="withEffect">
                                  <p:stCondLst>
                                    <p:cond delay="0"/>
                                  </p:stCondLst>
                                  <p:childTnLst>
                                    <p:set>
                                      <p:cBhvr>
                                        <p:cTn id="8" dur="1" fill="hold">
                                          <p:stCondLst>
                                            <p:cond delay="0"/>
                                          </p:stCondLst>
                                        </p:cTn>
                                        <p:tgtEl>
                                          <p:spTgt spid="1068"/>
                                        </p:tgtEl>
                                        <p:attrNameLst>
                                          <p:attrName>style.visibility</p:attrName>
                                        </p:attrNameLst>
                                      </p:cBhvr>
                                      <p:to>
                                        <p:strVal val="visible"/>
                                      </p:to>
                                    </p:set>
                                  </p:childTnLst>
                                  <p:subTnLst>
                                    <p:animClr clrSpc="rgb" dir="cw">
                                      <p:cBhvr override="childStyle">
                                        <p:cTn dur="1" fill="hold" display="0" masterRel="nextClick" afterEffect="1"/>
                                        <p:tgtEl>
                                          <p:spTgt spid="1068"/>
                                        </p:tgtEl>
                                        <p:attrNameLst>
                                          <p:attrName>ppt_c</p:attrName>
                                        </p:attrNameLst>
                                      </p:cBhvr>
                                      <p:to>
                                        <a:srgbClr val="9DA5A5"/>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
                                        </p:tgtEl>
                                        <p:attrNameLst>
                                          <p:attrName>style.visibility</p:attrName>
                                        </p:attrNameLst>
                                      </p:cBhvr>
                                      <p:to>
                                        <p:strVal val="visible"/>
                                      </p:to>
                                    </p:set>
                                  </p:childTnLst>
                                  <p:subTnLst>
                                    <p:animClr clrSpc="rgb" dir="cw">
                                      <p:cBhvr override="childStyle">
                                        <p:cTn dur="1" fill="hold" display="0" masterRel="nextClick" afterEffect="1"/>
                                        <p:tgtEl>
                                          <p:spTgt spid="1035"/>
                                        </p:tgtEl>
                                        <p:attrNameLst>
                                          <p:attrName>ppt_c</p:attrName>
                                        </p:attrNameLst>
                                      </p:cBhvr>
                                      <p:to>
                                        <a:srgbClr val="9DA5A5"/>
                                      </p:to>
                                    </p:animClr>
                                  </p:subTnLst>
                                </p:cTn>
                              </p:par>
                              <p:par>
                                <p:cTn id="15" presetID="1" presetClass="entr" presetSubtype="0" fill="hold" grpId="0" nodeType="withEffect">
                                  <p:stCondLst>
                                    <p:cond delay="0"/>
                                  </p:stCondLst>
                                  <p:childTnLst>
                                    <p:set>
                                      <p:cBhvr>
                                        <p:cTn id="16" dur="1" fill="hold">
                                          <p:stCondLst>
                                            <p:cond delay="0"/>
                                          </p:stCondLst>
                                        </p:cTn>
                                        <p:tgtEl>
                                          <p:spTgt spid="1077"/>
                                        </p:tgtEl>
                                        <p:attrNameLst>
                                          <p:attrName>style.visibility</p:attrName>
                                        </p:attrNameLst>
                                      </p:cBhvr>
                                      <p:to>
                                        <p:strVal val="visible"/>
                                      </p:to>
                                    </p:set>
                                  </p:childTnLst>
                                  <p:subTnLst>
                                    <p:animClr clrSpc="rgb" dir="cw">
                                      <p:cBhvr override="childStyle">
                                        <p:cTn dur="1" fill="hold" display="0" masterRel="nextClick" afterEffect="1"/>
                                        <p:tgtEl>
                                          <p:spTgt spid="1077"/>
                                        </p:tgtEl>
                                        <p:attrNameLst>
                                          <p:attrName>ppt_c</p:attrName>
                                        </p:attrNameLst>
                                      </p:cBhvr>
                                      <p:to>
                                        <a:srgbClr val="9DA5A5"/>
                                      </p:to>
                                    </p:animClr>
                                  </p:sub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animClr clrSpc="rgb" dir="cw">
                                      <p:cBhvr override="childStyle">
                                        <p:cTn dur="1" fill="hold" display="0" masterRel="nextClick" afterEffect="1"/>
                                        <p:tgtEl>
                                          <p:spTgt spid="13"/>
                                        </p:tgtEl>
                                        <p:attrNameLst>
                                          <p:attrName>ppt_c</p:attrName>
                                        </p:attrNameLst>
                                      </p:cBhvr>
                                      <p:to>
                                        <a:srgbClr val="9DA5A5"/>
                                      </p:to>
                                    </p:animClr>
                                  </p:subTnLst>
                                </p:cTn>
                              </p:par>
                              <p:par>
                                <p:cTn id="19" presetID="1" presetClass="entr" presetSubtype="0" fill="hold" grpId="0" nodeType="withEffect">
                                  <p:stCondLst>
                                    <p:cond delay="0"/>
                                  </p:stCondLst>
                                  <p:childTnLst>
                                    <p:set>
                                      <p:cBhvr>
                                        <p:cTn id="20" dur="1" fill="hold">
                                          <p:stCondLst>
                                            <p:cond delay="0"/>
                                          </p:stCondLst>
                                        </p:cTn>
                                        <p:tgtEl>
                                          <p:spTgt spid="1078"/>
                                        </p:tgtEl>
                                        <p:attrNameLst>
                                          <p:attrName>style.visibility</p:attrName>
                                        </p:attrNameLst>
                                      </p:cBhvr>
                                      <p:to>
                                        <p:strVal val="visible"/>
                                      </p:to>
                                    </p:set>
                                  </p:childTnLst>
                                  <p:subTnLst>
                                    <p:animClr clrSpc="rgb" dir="cw">
                                      <p:cBhvr override="childStyle">
                                        <p:cTn dur="1" fill="hold" display="0" masterRel="nextClick" afterEffect="1"/>
                                        <p:tgtEl>
                                          <p:spTgt spid="1078"/>
                                        </p:tgtEl>
                                        <p:attrNameLst>
                                          <p:attrName>ppt_c</p:attrName>
                                        </p:attrNameLst>
                                      </p:cBhvr>
                                      <p:to>
                                        <a:srgbClr val="9DA5A5"/>
                                      </p:to>
                                    </p:animClr>
                                  </p:sub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par>
                                <p:cTn id="23" presetID="1" presetClass="entr" presetSubtype="0" fill="hold" grpId="0" nodeType="withEffect">
                                  <p:stCondLst>
                                    <p:cond delay="0"/>
                                  </p:stCondLst>
                                  <p:childTnLst>
                                    <p:set>
                                      <p:cBhvr>
                                        <p:cTn id="24" dur="1" fill="hold">
                                          <p:stCondLst>
                                            <p:cond delay="0"/>
                                          </p:stCondLst>
                                        </p:cTn>
                                        <p:tgtEl>
                                          <p:spTgt spid="1066"/>
                                        </p:tgtEl>
                                        <p:attrNameLst>
                                          <p:attrName>style.visibility</p:attrName>
                                        </p:attrNameLst>
                                      </p:cBhvr>
                                      <p:to>
                                        <p:strVal val="visible"/>
                                      </p:to>
                                    </p:set>
                                  </p:childTnLst>
                                  <p:subTnLst>
                                    <p:animClr clrSpc="rgb" dir="cw">
                                      <p:cBhvr override="childStyle">
                                        <p:cTn dur="1" fill="hold" display="0" masterRel="nextClick" afterEffect="1"/>
                                        <p:tgtEl>
                                          <p:spTgt spid="1066"/>
                                        </p:tgtEl>
                                        <p:attrNameLst>
                                          <p:attrName>ppt_c</p:attrName>
                                        </p:attrNameLst>
                                      </p:cBhvr>
                                      <p:to>
                                        <a:srgbClr val="9DA5A5"/>
                                      </p:to>
                                    </p:animClr>
                                  </p:subTnLst>
                                </p:cTn>
                              </p:par>
                              <p:par>
                                <p:cTn id="25" presetID="1" presetClass="entr" presetSubtype="0" fill="hold" grpId="0" nodeType="withEffect">
                                  <p:stCondLst>
                                    <p:cond delay="0"/>
                                  </p:stCondLst>
                                  <p:childTnLst>
                                    <p:set>
                                      <p:cBhvr>
                                        <p:cTn id="26" dur="1" fill="hold">
                                          <p:stCondLst>
                                            <p:cond delay="0"/>
                                          </p:stCondLst>
                                        </p:cTn>
                                        <p:tgtEl>
                                          <p:spTgt spid="1065"/>
                                        </p:tgtEl>
                                        <p:attrNameLst>
                                          <p:attrName>style.visibility</p:attrName>
                                        </p:attrNameLst>
                                      </p:cBhvr>
                                      <p:to>
                                        <p:strVal val="visible"/>
                                      </p:to>
                                    </p:set>
                                  </p:childTnLst>
                                  <p:subTnLst>
                                    <p:animClr clrSpc="rgb" dir="cw">
                                      <p:cBhvr override="childStyle">
                                        <p:cTn dur="1" fill="hold" display="0" masterRel="nextClick" afterEffect="1"/>
                                        <p:tgtEl>
                                          <p:spTgt spid="1065"/>
                                        </p:tgtEl>
                                        <p:attrNameLst>
                                          <p:attrName>ppt_c</p:attrName>
                                        </p:attrNameLst>
                                      </p:cBhvr>
                                      <p:to>
                                        <a:srgbClr val="9DA5A5"/>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7"/>
                                        </p:tgtEl>
                                        <p:attrNameLst>
                                          <p:attrName>style.visibility</p:attrName>
                                        </p:attrNameLst>
                                      </p:cBhvr>
                                      <p:to>
                                        <p:strVal val="visible"/>
                                      </p:to>
                                    </p:set>
                                  </p:childTnLst>
                                  <p:subTnLst>
                                    <p:animClr clrSpc="rgb" dir="cw">
                                      <p:cBhvr override="childStyle">
                                        <p:cTn dur="1" fill="hold" display="0" masterRel="nextClick" afterEffect="1"/>
                                        <p:tgtEl>
                                          <p:spTgt spid="1037"/>
                                        </p:tgtEl>
                                        <p:attrNameLst>
                                          <p:attrName>ppt_c</p:attrName>
                                        </p:attrNameLst>
                                      </p:cBhvr>
                                      <p:to>
                                        <a:srgbClr val="9DA5A5"/>
                                      </p:to>
                                    </p:animClr>
                                  </p:sub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9DA5A5"/>
                                      </p:to>
                                    </p:animClr>
                                  </p:sub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41"/>
                                        </p:tgtEl>
                                        <p:attrNameLst>
                                          <p:attrName>style.visibility</p:attrName>
                                        </p:attrNameLst>
                                      </p:cBhvr>
                                      <p:to>
                                        <p:strVal val="visible"/>
                                      </p:to>
                                    </p:set>
                                  </p:childTnLst>
                                  <p:subTnLst>
                                    <p:animClr clrSpc="rgb" dir="cw">
                                      <p:cBhvr override="childStyle">
                                        <p:cTn dur="1" fill="hold" display="0" masterRel="nextClick" afterEffect="1"/>
                                        <p:tgtEl>
                                          <p:spTgt spid="1041"/>
                                        </p:tgtEl>
                                        <p:attrNameLst>
                                          <p:attrName>ppt_c</p:attrName>
                                        </p:attrNameLst>
                                      </p:cBhvr>
                                      <p:to>
                                        <a:srgbClr val="9DA5A5"/>
                                      </p:to>
                                    </p:animClr>
                                  </p:sub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subTnLst>
                                    <p:animClr clrSpc="rgb" dir="cw">
                                      <p:cBhvr override="childStyle">
                                        <p:cTn dur="1" fill="hold" display="0" masterRel="nextClick" afterEffect="1"/>
                                        <p:tgtEl>
                                          <p:spTgt spid="18"/>
                                        </p:tgtEl>
                                        <p:attrNameLst>
                                          <p:attrName>ppt_c</p:attrName>
                                        </p:attrNameLst>
                                      </p:cBhvr>
                                      <p:to>
                                        <a:srgbClr val="9DA5A5"/>
                                      </p:to>
                                    </p:animClr>
                                  </p:sub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rgbClr val="9DA5A5"/>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8"/>
                                        </p:tgtEl>
                                        <p:attrNameLst>
                                          <p:attrName>style.visibility</p:attrName>
                                        </p:attrNameLst>
                                      </p:cBhvr>
                                      <p:to>
                                        <p:strVal val="visible"/>
                                      </p:to>
                                    </p:set>
                                  </p:childTnLst>
                                  <p:subTnLst>
                                    <p:animClr clrSpc="rgb" dir="cw">
                                      <p:cBhvr override="childStyle">
                                        <p:cTn dur="1" fill="hold" display="0" masterRel="nextClick" afterEffect="1"/>
                                        <p:tgtEl>
                                          <p:spTgt spid="1058"/>
                                        </p:tgtEl>
                                        <p:attrNameLst>
                                          <p:attrName>ppt_c</p:attrName>
                                        </p:attrNameLst>
                                      </p:cBhvr>
                                      <p:to>
                                        <a:srgbClr val="9DA5A5"/>
                                      </p:to>
                                    </p:animClr>
                                  </p:sub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rgbClr val="9DA5A5"/>
                                      </p:to>
                                    </p:animClr>
                                  </p:sub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rgbClr val="9DA5A5"/>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63"/>
                                        </p:tgtEl>
                                        <p:attrNameLst>
                                          <p:attrName>style.visibility</p:attrName>
                                        </p:attrNameLst>
                                      </p:cBhvr>
                                      <p:to>
                                        <p:strVal val="visible"/>
                                      </p:to>
                                    </p:set>
                                  </p:childTnLst>
                                  <p:subTnLst>
                                    <p:animClr clrSpc="rgb" dir="cw">
                                      <p:cBhvr override="childStyle">
                                        <p:cTn dur="1" fill="hold" display="0" masterRel="nextClick" afterEffect="1"/>
                                        <p:tgtEl>
                                          <p:spTgt spid="1063"/>
                                        </p:tgtEl>
                                        <p:attrNameLst>
                                          <p:attrName>ppt_c</p:attrName>
                                        </p:attrNameLst>
                                      </p:cBhvr>
                                      <p:to>
                                        <a:srgbClr val="9DA5A5"/>
                                      </p:to>
                                    </p:animClr>
                                  </p:subTnLst>
                                </p:cTn>
                              </p:par>
                              <p:par>
                                <p:cTn id="55" presetID="1" presetClass="entr" presetSubtype="0" fill="hold" nodeType="withEffect">
                                  <p:stCondLst>
                                    <p:cond delay="0"/>
                                  </p:stCondLst>
                                  <p:childTnLst>
                                    <p:set>
                                      <p:cBhvr>
                                        <p:cTn id="56" dur="1" fill="hold">
                                          <p:stCondLst>
                                            <p:cond delay="0"/>
                                          </p:stCondLst>
                                        </p:cTn>
                                        <p:tgtEl>
                                          <p:spTgt spid="1064"/>
                                        </p:tgtEl>
                                        <p:attrNameLst>
                                          <p:attrName>style.visibility</p:attrName>
                                        </p:attrNameLst>
                                      </p:cBhvr>
                                      <p:to>
                                        <p:strVal val="visible"/>
                                      </p:to>
                                    </p:set>
                                  </p:childTnLst>
                                  <p:subTnLst>
                                    <p:animClr clrSpc="rgb" dir="cw">
                                      <p:cBhvr override="childStyle">
                                        <p:cTn dur="1" fill="hold" display="0" masterRel="nextClick" afterEffect="1"/>
                                        <p:tgtEl>
                                          <p:spTgt spid="1064"/>
                                        </p:tgtEl>
                                        <p:attrNameLst>
                                          <p:attrName>ppt_c</p:attrName>
                                        </p:attrNameLst>
                                      </p:cBhvr>
                                      <p:to>
                                        <a:srgbClr val="9DA5A5"/>
                                      </p:to>
                                    </p:animClr>
                                  </p:subTnLst>
                                </p:cTn>
                              </p:par>
                              <p:par>
                                <p:cTn id="57" presetID="1" presetClass="entr" presetSubtype="0" fill="hold" grpId="0" nodeType="withEffect">
                                  <p:stCondLst>
                                    <p:cond delay="0"/>
                                  </p:stCondLst>
                                  <p:childTnLst>
                                    <p:set>
                                      <p:cBhvr>
                                        <p:cTn id="58" dur="1" fill="hold">
                                          <p:stCondLst>
                                            <p:cond delay="0"/>
                                          </p:stCondLst>
                                        </p:cTn>
                                        <p:tgtEl>
                                          <p:spTgt spid="1062"/>
                                        </p:tgtEl>
                                        <p:attrNameLst>
                                          <p:attrName>style.visibility</p:attrName>
                                        </p:attrNameLst>
                                      </p:cBhvr>
                                      <p:to>
                                        <p:strVal val="visible"/>
                                      </p:to>
                                    </p:set>
                                  </p:childTnLst>
                                  <p:subTnLst>
                                    <p:animClr clrSpc="rgb" dir="cw">
                                      <p:cBhvr override="childStyle">
                                        <p:cTn dur="1" fill="hold" display="0" masterRel="nextClick" afterEffect="1"/>
                                        <p:tgtEl>
                                          <p:spTgt spid="1062"/>
                                        </p:tgtEl>
                                        <p:attrNameLst>
                                          <p:attrName>ppt_c</p:attrName>
                                        </p:attrNameLst>
                                      </p:cBhvr>
                                      <p:to>
                                        <a:srgbClr val="9DA5A5"/>
                                      </p:to>
                                    </p:animClr>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7" grpId="0"/>
      <p:bldP spid="38" grpId="0" animBg="1"/>
      <p:bldP spid="17" grpId="0"/>
      <p:bldP spid="30" grpId="0"/>
      <p:bldP spid="1024" grpId="0"/>
      <p:bldP spid="1035" grpId="0" animBg="1"/>
      <p:bldP spid="1037" grpId="0" animBg="1"/>
      <p:bldP spid="1041" grpId="0" animBg="1"/>
      <p:bldP spid="1055" grpId="0" animBg="1"/>
      <p:bldP spid="1058" grpId="0" animBg="1"/>
      <p:bldP spid="1062" grpId="0" animBg="1"/>
      <p:bldP spid="1063" grpId="0"/>
      <p:bldP spid="1065" grpId="0" animBg="1"/>
      <p:bldP spid="1066" grpId="0"/>
      <p:bldP spid="1068" grpId="0"/>
      <p:bldP spid="1077" grpId="0"/>
      <p:bldP spid="1078"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536FD-0BC4-5C40-A49B-920DBB035221}"/>
              </a:ext>
            </a:extLst>
          </p:cNvPr>
          <p:cNvSpPr>
            <a:spLocks noGrp="1"/>
          </p:cNvSpPr>
          <p:nvPr>
            <p:ph type="title"/>
          </p:nvPr>
        </p:nvSpPr>
        <p:spPr/>
        <p:txBody>
          <a:bodyPr/>
          <a:lstStyle/>
          <a:p>
            <a:r>
              <a:rPr kumimoji="1" lang="en-US" altLang="ko-Kore-KR" dirty="0"/>
              <a:t>UI – Default Scene</a:t>
            </a:r>
            <a:endParaRPr kumimoji="1" lang="ko-Kore-KR" altLang="en-US" dirty="0"/>
          </a:p>
        </p:txBody>
      </p:sp>
      <p:pic>
        <p:nvPicPr>
          <p:cNvPr id="5" name="내용 개체 틀 4">
            <a:extLst>
              <a:ext uri="{FF2B5EF4-FFF2-40B4-BE49-F238E27FC236}">
                <a16:creationId xmlns:a16="http://schemas.microsoft.com/office/drawing/2014/main" id="{E8E4E282-5C00-8F49-A61C-817174C167AF}"/>
              </a:ext>
            </a:extLst>
          </p:cNvPr>
          <p:cNvPicPr>
            <a:picLocks noGrp="1" noChangeAspect="1"/>
          </p:cNvPicPr>
          <p:nvPr>
            <p:ph idx="1"/>
          </p:nvPr>
        </p:nvPicPr>
        <p:blipFill>
          <a:blip r:embed="rId3"/>
          <a:stretch>
            <a:fillRect/>
          </a:stretch>
        </p:blipFill>
        <p:spPr>
          <a:xfrm>
            <a:off x="680056" y="1001890"/>
            <a:ext cx="7663536" cy="4882052"/>
          </a:xfrm>
          <a:prstGeom prst="rect">
            <a:avLst/>
          </a:prstGeom>
          <a:effectLst>
            <a:outerShdw blurRad="114300" dist="114300" dir="2700000" algn="tl" rotWithShape="0">
              <a:prstClr val="black">
                <a:alpha val="40000"/>
              </a:prstClr>
            </a:outerShdw>
          </a:effectLst>
        </p:spPr>
      </p:pic>
      <p:sp>
        <p:nvSpPr>
          <p:cNvPr id="4" name="슬라이드 번호 개체 틀 3">
            <a:extLst>
              <a:ext uri="{FF2B5EF4-FFF2-40B4-BE49-F238E27FC236}">
                <a16:creationId xmlns:a16="http://schemas.microsoft.com/office/drawing/2014/main" id="{015F4AFE-A321-A849-935F-88CFC514EFB9}"/>
              </a:ext>
            </a:extLst>
          </p:cNvPr>
          <p:cNvSpPr>
            <a:spLocks noGrp="1"/>
          </p:cNvSpPr>
          <p:nvPr>
            <p:ph type="sldNum" sz="quarter" idx="12"/>
          </p:nvPr>
        </p:nvSpPr>
        <p:spPr/>
        <p:txBody>
          <a:bodyPr/>
          <a:lstStyle/>
          <a:p>
            <a:fld id="{4BEDD84E-25D4-4983-8AA1-2863C96F08D9}" type="slidenum">
              <a:rPr lang="ko-KR" altLang="en-US" smtClean="0"/>
              <a:t>7</a:t>
            </a:fld>
            <a:endParaRPr lang="ko-KR" altLang="en-US"/>
          </a:p>
        </p:txBody>
      </p:sp>
      <p:sp>
        <p:nvSpPr>
          <p:cNvPr id="6" name="TextBox 5">
            <a:extLst>
              <a:ext uri="{FF2B5EF4-FFF2-40B4-BE49-F238E27FC236}">
                <a16:creationId xmlns:a16="http://schemas.microsoft.com/office/drawing/2014/main" id="{E80DEABE-B599-4F4A-B55F-A466DE1722C2}"/>
              </a:ext>
            </a:extLst>
          </p:cNvPr>
          <p:cNvSpPr txBox="1"/>
          <p:nvPr/>
        </p:nvSpPr>
        <p:spPr>
          <a:xfrm>
            <a:off x="8472264" y="527727"/>
            <a:ext cx="3482043" cy="932795"/>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b="1" dirty="0">
                <a:solidFill>
                  <a:schemeClr val="tx1">
                    <a:lumMod val="65000"/>
                    <a:lumOff val="35000"/>
                  </a:schemeClr>
                </a:solidFill>
              </a:rPr>
              <a:t>default cube</a:t>
            </a:r>
          </a:p>
          <a:p>
            <a:pPr marL="742950" lvl="1" indent="-285750">
              <a:buFont typeface="Arial" panose="020B0604020202020204" pitchFamily="34" charset="0"/>
              <a:buChar char="•"/>
            </a:pPr>
            <a:r>
              <a:rPr kumimoji="1" lang="en-US" altLang="en-US" dirty="0">
                <a:solidFill>
                  <a:schemeClr val="tx1">
                    <a:lumMod val="65000"/>
                    <a:lumOff val="35000"/>
                  </a:schemeClr>
                </a:solidFill>
              </a:rPr>
              <a:t>center at origin</a:t>
            </a:r>
          </a:p>
          <a:p>
            <a:pPr marL="742950" lvl="1" indent="-285750">
              <a:buFont typeface="Arial" panose="020B0604020202020204" pitchFamily="34" charset="0"/>
              <a:buChar char="•"/>
            </a:pPr>
            <a:r>
              <a:rPr kumimoji="1" lang="en-US" altLang="en-US" dirty="0">
                <a:solidFill>
                  <a:schemeClr val="tx1">
                    <a:lumMod val="65000"/>
                    <a:lumOff val="35000"/>
                  </a:schemeClr>
                </a:solidFill>
              </a:rPr>
              <a:t>edge length = 2</a:t>
            </a:r>
          </a:p>
        </p:txBody>
      </p:sp>
      <p:sp>
        <p:nvSpPr>
          <p:cNvPr id="7" name="타원 6">
            <a:extLst>
              <a:ext uri="{FF2B5EF4-FFF2-40B4-BE49-F238E27FC236}">
                <a16:creationId xmlns:a16="http://schemas.microsoft.com/office/drawing/2014/main" id="{4EEF523D-DCBF-1E4E-8C6B-7C22FC02DE73}"/>
              </a:ext>
            </a:extLst>
          </p:cNvPr>
          <p:cNvSpPr/>
          <p:nvPr/>
        </p:nvSpPr>
        <p:spPr>
          <a:xfrm>
            <a:off x="3431704" y="2780928"/>
            <a:ext cx="1008112" cy="936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9" name="직선 화살표 연결선 8">
            <a:extLst>
              <a:ext uri="{FF2B5EF4-FFF2-40B4-BE49-F238E27FC236}">
                <a16:creationId xmlns:a16="http://schemas.microsoft.com/office/drawing/2014/main" id="{C1FB9510-EB1F-9244-A808-A701164ADB4D}"/>
              </a:ext>
            </a:extLst>
          </p:cNvPr>
          <p:cNvCxnSpPr>
            <a:cxnSpLocks/>
            <a:stCxn id="6" idx="1"/>
            <a:endCxn id="7" idx="7"/>
          </p:cNvCxnSpPr>
          <p:nvPr/>
        </p:nvCxnSpPr>
        <p:spPr>
          <a:xfrm flipH="1">
            <a:off x="4292181" y="994125"/>
            <a:ext cx="4180083" cy="19238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2FFCF31-9674-C893-8130-B0F19ACF4AC7}"/>
              </a:ext>
            </a:extLst>
          </p:cNvPr>
          <p:cNvSpPr txBox="1"/>
          <p:nvPr/>
        </p:nvSpPr>
        <p:spPr>
          <a:xfrm>
            <a:off x="8468592" y="2396626"/>
            <a:ext cx="3482043" cy="413670"/>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b="1" dirty="0">
                <a:solidFill>
                  <a:schemeClr val="tx1">
                    <a:lumMod val="65000"/>
                    <a:lumOff val="35000"/>
                  </a:schemeClr>
                </a:solidFill>
              </a:rPr>
              <a:t>default camera </a:t>
            </a:r>
            <a:r>
              <a:rPr kumimoji="1" lang="en-US" altLang="ko-Kore-KR" dirty="0">
                <a:solidFill>
                  <a:schemeClr val="tx1">
                    <a:lumMod val="65000"/>
                    <a:lumOff val="35000"/>
                  </a:schemeClr>
                </a:solidFill>
              </a:rPr>
              <a:t>(rendering)</a:t>
            </a:r>
          </a:p>
        </p:txBody>
      </p:sp>
      <p:sp>
        <p:nvSpPr>
          <p:cNvPr id="13" name="TextBox 12">
            <a:extLst>
              <a:ext uri="{FF2B5EF4-FFF2-40B4-BE49-F238E27FC236}">
                <a16:creationId xmlns:a16="http://schemas.microsoft.com/office/drawing/2014/main" id="{7C4D69F3-6871-EF98-47A0-B5B8BF9DB996}"/>
              </a:ext>
            </a:extLst>
          </p:cNvPr>
          <p:cNvSpPr txBox="1"/>
          <p:nvPr/>
        </p:nvSpPr>
        <p:spPr>
          <a:xfrm>
            <a:off x="8468591" y="3250926"/>
            <a:ext cx="3482043" cy="365125"/>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b="1" dirty="0">
                <a:solidFill>
                  <a:schemeClr val="tx1">
                    <a:lumMod val="65000"/>
                    <a:lumOff val="35000"/>
                  </a:schemeClr>
                </a:solidFill>
              </a:rPr>
              <a:t>default point light</a:t>
            </a:r>
          </a:p>
        </p:txBody>
      </p:sp>
      <p:sp>
        <p:nvSpPr>
          <p:cNvPr id="14" name="타원 13">
            <a:extLst>
              <a:ext uri="{FF2B5EF4-FFF2-40B4-BE49-F238E27FC236}">
                <a16:creationId xmlns:a16="http://schemas.microsoft.com/office/drawing/2014/main" id="{47FB8411-7981-0887-07FE-027EA8144C91}"/>
              </a:ext>
            </a:extLst>
          </p:cNvPr>
          <p:cNvSpPr/>
          <p:nvPr/>
        </p:nvSpPr>
        <p:spPr>
          <a:xfrm>
            <a:off x="1979037" y="2312876"/>
            <a:ext cx="1008112" cy="936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15" name="직선 화살표 연결선 14">
            <a:extLst>
              <a:ext uri="{FF2B5EF4-FFF2-40B4-BE49-F238E27FC236}">
                <a16:creationId xmlns:a16="http://schemas.microsoft.com/office/drawing/2014/main" id="{53F023AE-9E7B-A70B-C2AD-A28BB6AF3711}"/>
              </a:ext>
            </a:extLst>
          </p:cNvPr>
          <p:cNvCxnSpPr>
            <a:cxnSpLocks/>
            <a:stCxn id="11" idx="1"/>
            <a:endCxn id="14" idx="6"/>
          </p:cNvCxnSpPr>
          <p:nvPr/>
        </p:nvCxnSpPr>
        <p:spPr>
          <a:xfrm flipH="1">
            <a:off x="2987149" y="2603461"/>
            <a:ext cx="5481443" cy="17746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타원 18">
            <a:extLst>
              <a:ext uri="{FF2B5EF4-FFF2-40B4-BE49-F238E27FC236}">
                <a16:creationId xmlns:a16="http://schemas.microsoft.com/office/drawing/2014/main" id="{399C65DE-12AF-3F7A-C1DC-BC6231A52E92}"/>
              </a:ext>
            </a:extLst>
          </p:cNvPr>
          <p:cNvSpPr/>
          <p:nvPr/>
        </p:nvSpPr>
        <p:spPr>
          <a:xfrm>
            <a:off x="4262530" y="1444945"/>
            <a:ext cx="1008112" cy="93610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21" name="직선 화살표 연결선 20">
            <a:extLst>
              <a:ext uri="{FF2B5EF4-FFF2-40B4-BE49-F238E27FC236}">
                <a16:creationId xmlns:a16="http://schemas.microsoft.com/office/drawing/2014/main" id="{BFCB9A34-1B8C-34D5-BAC1-94AE2D2B7FB2}"/>
              </a:ext>
            </a:extLst>
          </p:cNvPr>
          <p:cNvCxnSpPr>
            <a:cxnSpLocks/>
            <a:stCxn id="13" idx="1"/>
            <a:endCxn id="19" idx="5"/>
          </p:cNvCxnSpPr>
          <p:nvPr/>
        </p:nvCxnSpPr>
        <p:spPr>
          <a:xfrm flipH="1" flipV="1">
            <a:off x="5123007" y="2243960"/>
            <a:ext cx="3345584" cy="11895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타원 2">
            <a:extLst>
              <a:ext uri="{FF2B5EF4-FFF2-40B4-BE49-F238E27FC236}">
                <a16:creationId xmlns:a16="http://schemas.microsoft.com/office/drawing/2014/main" id="{7AC12B0E-04BC-81C5-5477-74424E68E114}"/>
              </a:ext>
            </a:extLst>
          </p:cNvPr>
          <p:cNvSpPr/>
          <p:nvPr/>
        </p:nvSpPr>
        <p:spPr>
          <a:xfrm>
            <a:off x="3719736" y="3068976"/>
            <a:ext cx="144000" cy="144000"/>
          </a:xfrm>
          <a:prstGeom prst="ellipse">
            <a:avLst/>
          </a:prstGeom>
          <a:solidFill>
            <a:srgbClr val="FFC000"/>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21661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rgbClr val="9DA5A5"/>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9DA5A5"/>
                                      </p:to>
                                    </p:animClr>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9DA5A5"/>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subTnLst>
                                    <p:animClr clrSpc="rgb" dir="cw">
                                      <p:cBhvr override="childStyle">
                                        <p:cTn dur="1" fill="hold" display="0" masterRel="nextClick" afterEffect="1"/>
                                        <p:tgtEl>
                                          <p:spTgt spid="14"/>
                                        </p:tgtEl>
                                        <p:attrNameLst>
                                          <p:attrName>ppt_c</p:attrName>
                                        </p:attrNameLst>
                                      </p:cBhvr>
                                      <p:to>
                                        <a:srgbClr val="9DA5A5"/>
                                      </p:to>
                                    </p:animClr>
                                  </p:sub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rgbClr val="9DA5A5"/>
                                      </p:to>
                                    </p:animClr>
                                  </p:sub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rgbClr val="9DA5A5"/>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14" grpId="0" animBg="1"/>
      <p:bldP spid="19"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536FD-0BC4-5C40-A49B-920DBB035221}"/>
              </a:ext>
            </a:extLst>
          </p:cNvPr>
          <p:cNvSpPr>
            <a:spLocks noGrp="1"/>
          </p:cNvSpPr>
          <p:nvPr>
            <p:ph type="title"/>
          </p:nvPr>
        </p:nvSpPr>
        <p:spPr/>
        <p:txBody>
          <a:bodyPr/>
          <a:lstStyle/>
          <a:p>
            <a:r>
              <a:rPr kumimoji="1" lang="en-US" altLang="ko-Kore-KR" dirty="0"/>
              <a:t>UI – Navigation Gizmo</a:t>
            </a:r>
            <a:endParaRPr kumimoji="1" lang="ko-Kore-KR" altLang="en-US" dirty="0"/>
          </a:p>
        </p:txBody>
      </p:sp>
      <p:pic>
        <p:nvPicPr>
          <p:cNvPr id="5" name="내용 개체 틀 4">
            <a:extLst>
              <a:ext uri="{FF2B5EF4-FFF2-40B4-BE49-F238E27FC236}">
                <a16:creationId xmlns:a16="http://schemas.microsoft.com/office/drawing/2014/main" id="{E8E4E282-5C00-8F49-A61C-817174C167AF}"/>
              </a:ext>
            </a:extLst>
          </p:cNvPr>
          <p:cNvPicPr>
            <a:picLocks noGrp="1" noChangeAspect="1"/>
          </p:cNvPicPr>
          <p:nvPr>
            <p:ph idx="1"/>
          </p:nvPr>
        </p:nvPicPr>
        <p:blipFill>
          <a:blip r:embed="rId3"/>
          <a:stretch>
            <a:fillRect/>
          </a:stretch>
        </p:blipFill>
        <p:spPr>
          <a:xfrm>
            <a:off x="680056" y="1001890"/>
            <a:ext cx="7663536" cy="4882052"/>
          </a:xfrm>
          <a:prstGeom prst="rect">
            <a:avLst/>
          </a:prstGeom>
          <a:effectLst>
            <a:outerShdw blurRad="114300" dist="114300" dir="2700000" algn="tl" rotWithShape="0">
              <a:prstClr val="black">
                <a:alpha val="40000"/>
              </a:prstClr>
            </a:outerShdw>
          </a:effectLst>
        </p:spPr>
      </p:pic>
      <p:sp>
        <p:nvSpPr>
          <p:cNvPr id="4" name="슬라이드 번호 개체 틀 3">
            <a:extLst>
              <a:ext uri="{FF2B5EF4-FFF2-40B4-BE49-F238E27FC236}">
                <a16:creationId xmlns:a16="http://schemas.microsoft.com/office/drawing/2014/main" id="{015F4AFE-A321-A849-935F-88CFC514EFB9}"/>
              </a:ext>
            </a:extLst>
          </p:cNvPr>
          <p:cNvSpPr>
            <a:spLocks noGrp="1"/>
          </p:cNvSpPr>
          <p:nvPr>
            <p:ph type="sldNum" sz="quarter" idx="12"/>
          </p:nvPr>
        </p:nvSpPr>
        <p:spPr/>
        <p:txBody>
          <a:bodyPr/>
          <a:lstStyle/>
          <a:p>
            <a:fld id="{4BEDD84E-25D4-4983-8AA1-2863C96F08D9}" type="slidenum">
              <a:rPr lang="ko-KR" altLang="en-US" smtClean="0"/>
              <a:t>8</a:t>
            </a:fld>
            <a:endParaRPr lang="ko-KR" altLang="en-US"/>
          </a:p>
        </p:txBody>
      </p:sp>
      <p:sp>
        <p:nvSpPr>
          <p:cNvPr id="6" name="TextBox 5">
            <a:extLst>
              <a:ext uri="{FF2B5EF4-FFF2-40B4-BE49-F238E27FC236}">
                <a16:creationId xmlns:a16="http://schemas.microsoft.com/office/drawing/2014/main" id="{E80DEABE-B599-4F4A-B55F-A466DE1722C2}"/>
              </a:ext>
            </a:extLst>
          </p:cNvPr>
          <p:cNvSpPr txBox="1"/>
          <p:nvPr/>
        </p:nvSpPr>
        <p:spPr>
          <a:xfrm>
            <a:off x="8472264" y="527727"/>
            <a:ext cx="3482043" cy="1551705"/>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sz="1600" b="1" dirty="0">
                <a:solidFill>
                  <a:schemeClr val="tx1">
                    <a:lumMod val="65000"/>
                    <a:lumOff val="35000"/>
                  </a:schemeClr>
                </a:solidFill>
              </a:rPr>
              <a:t>predefined view</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x, y, z button click</a:t>
            </a:r>
          </a:p>
          <a:p>
            <a:pPr marL="742950" lvl="1" indent="-285750">
              <a:buFont typeface="Arial" panose="020B0604020202020204" pitchFamily="34" charset="0"/>
              <a:buChar char="•"/>
            </a:pPr>
            <a:r>
              <a:rPr kumimoji="1" lang="en-US" altLang="ko-Kore-KR" sz="1600" dirty="0" err="1">
                <a:solidFill>
                  <a:schemeClr val="tx1">
                    <a:lumMod val="65000"/>
                    <a:lumOff val="35000"/>
                  </a:schemeClr>
                </a:solidFill>
              </a:rPr>
              <a:t>yz</a:t>
            </a:r>
            <a:r>
              <a:rPr kumimoji="1" lang="en-US" altLang="ko-Kore-KR" sz="1600" dirty="0">
                <a:solidFill>
                  <a:schemeClr val="tx1">
                    <a:lumMod val="65000"/>
                    <a:lumOff val="35000"/>
                  </a:schemeClr>
                </a:solidFill>
              </a:rPr>
              <a:t>, </a:t>
            </a:r>
            <a:r>
              <a:rPr kumimoji="1" lang="en-US" altLang="ko-Kore-KR" sz="1600" dirty="0" err="1">
                <a:solidFill>
                  <a:schemeClr val="tx1">
                    <a:lumMod val="65000"/>
                    <a:lumOff val="35000"/>
                  </a:schemeClr>
                </a:solidFill>
              </a:rPr>
              <a:t>xz</a:t>
            </a:r>
            <a:r>
              <a:rPr kumimoji="1" lang="en-US" altLang="ko-Kore-KR" sz="1600" dirty="0">
                <a:solidFill>
                  <a:schemeClr val="tx1">
                    <a:lumMod val="65000"/>
                    <a:lumOff val="35000"/>
                  </a:schemeClr>
                </a:solidFill>
              </a:rPr>
              <a:t>, </a:t>
            </a:r>
            <a:r>
              <a:rPr kumimoji="1" lang="en-US" altLang="ko-Kore-KR" sz="1600" dirty="0" err="1">
                <a:solidFill>
                  <a:schemeClr val="tx1">
                    <a:lumMod val="65000"/>
                    <a:lumOff val="35000"/>
                  </a:schemeClr>
                </a:solidFill>
              </a:rPr>
              <a:t>xy</a:t>
            </a:r>
            <a:r>
              <a:rPr kumimoji="1" lang="en-US" altLang="ko-Kore-KR" sz="1600" dirty="0">
                <a:solidFill>
                  <a:schemeClr val="tx1">
                    <a:lumMod val="65000"/>
                    <a:lumOff val="35000"/>
                  </a:schemeClr>
                </a:solidFill>
              </a:rPr>
              <a:t> view</a:t>
            </a:r>
          </a:p>
          <a:p>
            <a:pPr marL="742950" lvl="1" indent="-285750">
              <a:buFont typeface="Arial" panose="020B0604020202020204" pitchFamily="34" charset="0"/>
              <a:buChar char="•"/>
            </a:pPr>
            <a:r>
              <a:rPr kumimoji="1" lang="en-US" altLang="ko-KR" sz="1600" dirty="0">
                <a:solidFill>
                  <a:schemeClr val="tx1">
                    <a:lumMod val="65000"/>
                    <a:lumOff val="35000"/>
                  </a:schemeClr>
                </a:solidFill>
              </a:rPr>
              <a:t>dragging in empty area</a:t>
            </a:r>
          </a:p>
          <a:p>
            <a:pPr marL="1200150" lvl="2" indent="-285750">
              <a:buFont typeface="Wingdings" pitchFamily="2" charset="2"/>
              <a:buChar char="§"/>
            </a:pPr>
            <a:r>
              <a:rPr kumimoji="1" lang="en-US" altLang="ko-Kore-KR" sz="1600" dirty="0">
                <a:solidFill>
                  <a:schemeClr val="tx1">
                    <a:lumMod val="65000"/>
                    <a:lumOff val="35000"/>
                  </a:schemeClr>
                </a:solidFill>
              </a:rPr>
              <a:t>rotating view</a:t>
            </a:r>
          </a:p>
          <a:p>
            <a:pPr marL="1200150" lvl="2" indent="-285750">
              <a:buFont typeface="Wingdings" pitchFamily="2" charset="2"/>
              <a:buChar char="§"/>
            </a:pPr>
            <a:r>
              <a:rPr kumimoji="1" lang="en-US" altLang="ko-Kore-KR" sz="1600" dirty="0">
                <a:solidFill>
                  <a:schemeClr val="tx1">
                    <a:lumMod val="65000"/>
                    <a:lumOff val="35000"/>
                  </a:schemeClr>
                </a:solidFill>
              </a:rPr>
              <a:t>[= mouse wheel drag]</a:t>
            </a:r>
            <a:endParaRPr kumimoji="1" lang="ko-Kore-KR" altLang="en-US" sz="1600" dirty="0">
              <a:solidFill>
                <a:schemeClr val="tx1">
                  <a:lumMod val="65000"/>
                  <a:lumOff val="35000"/>
                </a:schemeClr>
              </a:solidFill>
            </a:endParaRPr>
          </a:p>
        </p:txBody>
      </p:sp>
      <p:sp>
        <p:nvSpPr>
          <p:cNvPr id="7" name="타원 6">
            <a:extLst>
              <a:ext uri="{FF2B5EF4-FFF2-40B4-BE49-F238E27FC236}">
                <a16:creationId xmlns:a16="http://schemas.microsoft.com/office/drawing/2014/main" id="{4EEF523D-DCBF-1E4E-8C6B-7C22FC02DE73}"/>
              </a:ext>
            </a:extLst>
          </p:cNvPr>
          <p:cNvSpPr/>
          <p:nvPr/>
        </p:nvSpPr>
        <p:spPr>
          <a:xfrm>
            <a:off x="6240016" y="1727460"/>
            <a:ext cx="792088" cy="47708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dirty="0"/>
          </a:p>
        </p:txBody>
      </p:sp>
      <p:cxnSp>
        <p:nvCxnSpPr>
          <p:cNvPr id="9" name="직선 화살표 연결선 8">
            <a:extLst>
              <a:ext uri="{FF2B5EF4-FFF2-40B4-BE49-F238E27FC236}">
                <a16:creationId xmlns:a16="http://schemas.microsoft.com/office/drawing/2014/main" id="{C1FB9510-EB1F-9244-A808-A701164ADB4D}"/>
              </a:ext>
            </a:extLst>
          </p:cNvPr>
          <p:cNvCxnSpPr>
            <a:cxnSpLocks/>
            <a:stCxn id="6" idx="1"/>
            <a:endCxn id="7" idx="7"/>
          </p:cNvCxnSpPr>
          <p:nvPr/>
        </p:nvCxnSpPr>
        <p:spPr>
          <a:xfrm flipH="1">
            <a:off x="6916105" y="1303580"/>
            <a:ext cx="1556159" cy="4937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B5AC41-6163-7047-A400-D92FD9FA5089}"/>
              </a:ext>
            </a:extLst>
          </p:cNvPr>
          <p:cNvSpPr txBox="1"/>
          <p:nvPr/>
        </p:nvSpPr>
        <p:spPr>
          <a:xfrm>
            <a:off x="8474413" y="2186059"/>
            <a:ext cx="3482043" cy="923330"/>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R" sz="1600" b="1" dirty="0">
                <a:solidFill>
                  <a:schemeClr val="tx1">
                    <a:lumMod val="65000"/>
                    <a:lumOff val="35000"/>
                  </a:schemeClr>
                </a:solidFill>
              </a:rPr>
              <a:t>click and hold “+” and drag </a:t>
            </a:r>
            <a:endParaRPr kumimoji="1" lang="en-US" altLang="ko-Kore-KR" sz="1600" b="1" dirty="0">
              <a:solidFill>
                <a:schemeClr val="tx1">
                  <a:lumMod val="65000"/>
                  <a:lumOff val="35000"/>
                </a:schemeClr>
              </a:solidFill>
            </a:endParaRP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zoom in / out</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 mouse wheel</a:t>
            </a:r>
            <a:r>
              <a:rPr kumimoji="1" lang="ko-KR" altLang="en-US" sz="1600" dirty="0">
                <a:solidFill>
                  <a:schemeClr val="tx1">
                    <a:lumMod val="65000"/>
                    <a:lumOff val="35000"/>
                  </a:schemeClr>
                </a:solidFill>
              </a:rPr>
              <a:t> </a:t>
            </a:r>
            <a:r>
              <a:rPr kumimoji="1" lang="en-US" altLang="ko-KR" sz="1600" dirty="0">
                <a:solidFill>
                  <a:schemeClr val="tx1">
                    <a:lumMod val="65000"/>
                    <a:lumOff val="35000"/>
                  </a:schemeClr>
                </a:solidFill>
              </a:rPr>
              <a:t>rotation]</a:t>
            </a:r>
            <a:r>
              <a:rPr kumimoji="1" lang="en-US" altLang="ko-Kore-KR" sz="1600" dirty="0">
                <a:solidFill>
                  <a:schemeClr val="tx1">
                    <a:lumMod val="65000"/>
                    <a:lumOff val="35000"/>
                  </a:schemeClr>
                </a:solidFill>
              </a:rPr>
              <a:t>]</a:t>
            </a:r>
          </a:p>
        </p:txBody>
      </p:sp>
      <p:cxnSp>
        <p:nvCxnSpPr>
          <p:cNvPr id="12" name="직선 화살표 연결선 11">
            <a:extLst>
              <a:ext uri="{FF2B5EF4-FFF2-40B4-BE49-F238E27FC236}">
                <a16:creationId xmlns:a16="http://schemas.microsoft.com/office/drawing/2014/main" id="{9C045052-1A37-FC4B-9FB1-4A6278427E87}"/>
              </a:ext>
            </a:extLst>
          </p:cNvPr>
          <p:cNvCxnSpPr>
            <a:cxnSpLocks/>
            <a:stCxn id="10" idx="1"/>
          </p:cNvCxnSpPr>
          <p:nvPr/>
        </p:nvCxnSpPr>
        <p:spPr>
          <a:xfrm flipH="1" flipV="1">
            <a:off x="6932286" y="2346511"/>
            <a:ext cx="1542127" cy="30121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B1B1B4-F581-F742-A4C1-83C23A262C3E}"/>
              </a:ext>
            </a:extLst>
          </p:cNvPr>
          <p:cNvSpPr txBox="1"/>
          <p:nvPr/>
        </p:nvSpPr>
        <p:spPr>
          <a:xfrm>
            <a:off x="8472264" y="3199658"/>
            <a:ext cx="3482043" cy="923330"/>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sz="1600" b="1" dirty="0">
                <a:solidFill>
                  <a:schemeClr val="tx1">
                    <a:lumMod val="65000"/>
                    <a:lumOff val="35000"/>
                  </a:schemeClr>
                </a:solidFill>
              </a:rPr>
              <a:t>click and hold “hand” and drag</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camera panning</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[shift + mouse wheel drag]</a:t>
            </a:r>
          </a:p>
        </p:txBody>
      </p:sp>
      <p:cxnSp>
        <p:nvCxnSpPr>
          <p:cNvPr id="20" name="직선 화살표 연결선 19">
            <a:extLst>
              <a:ext uri="{FF2B5EF4-FFF2-40B4-BE49-F238E27FC236}">
                <a16:creationId xmlns:a16="http://schemas.microsoft.com/office/drawing/2014/main" id="{BCF8C51A-31D3-5F4F-B717-1DA5981BB3B4}"/>
              </a:ext>
            </a:extLst>
          </p:cNvPr>
          <p:cNvCxnSpPr>
            <a:cxnSpLocks/>
            <a:stCxn id="16" idx="1"/>
          </p:cNvCxnSpPr>
          <p:nvPr/>
        </p:nvCxnSpPr>
        <p:spPr>
          <a:xfrm flipH="1" flipV="1">
            <a:off x="6930137" y="2522898"/>
            <a:ext cx="1542127" cy="113842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970713-9E8E-234F-AA9D-77A378E970A1}"/>
              </a:ext>
            </a:extLst>
          </p:cNvPr>
          <p:cNvSpPr txBox="1"/>
          <p:nvPr/>
        </p:nvSpPr>
        <p:spPr>
          <a:xfrm>
            <a:off x="8472264" y="4230149"/>
            <a:ext cx="3482043" cy="646331"/>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R" sz="1600" b="1" dirty="0">
                <a:solidFill>
                  <a:schemeClr val="tx1">
                    <a:lumMod val="65000"/>
                    <a:lumOff val="35000"/>
                  </a:schemeClr>
                </a:solidFill>
              </a:rPr>
              <a:t>click camera icon</a:t>
            </a:r>
            <a:endParaRPr kumimoji="1" lang="en-US" altLang="ko-Kore-KR" sz="1600" b="1" dirty="0">
              <a:solidFill>
                <a:schemeClr val="tx1">
                  <a:lumMod val="65000"/>
                  <a:lumOff val="35000"/>
                </a:schemeClr>
              </a:solidFill>
            </a:endParaRP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view from camera</a:t>
            </a:r>
            <a:endParaRPr kumimoji="1" lang="en-US" altLang="ko-KR" sz="1600" dirty="0">
              <a:solidFill>
                <a:schemeClr val="tx1">
                  <a:lumMod val="65000"/>
                  <a:lumOff val="35000"/>
                </a:schemeClr>
              </a:solidFill>
            </a:endParaRPr>
          </a:p>
        </p:txBody>
      </p:sp>
      <p:sp>
        <p:nvSpPr>
          <p:cNvPr id="24" name="TextBox 23">
            <a:extLst>
              <a:ext uri="{FF2B5EF4-FFF2-40B4-BE49-F238E27FC236}">
                <a16:creationId xmlns:a16="http://schemas.microsoft.com/office/drawing/2014/main" id="{9393258F-A63B-A54E-80BA-780889CDE417}"/>
              </a:ext>
            </a:extLst>
          </p:cNvPr>
          <p:cNvSpPr txBox="1"/>
          <p:nvPr/>
        </p:nvSpPr>
        <p:spPr>
          <a:xfrm>
            <a:off x="8472264" y="4996489"/>
            <a:ext cx="3496199" cy="646331"/>
          </a:xfrm>
          <a:prstGeom prst="rect">
            <a:avLst/>
          </a:prstGeom>
          <a:noFill/>
          <a:ln>
            <a:solidFill>
              <a:schemeClr val="bg1">
                <a:lumMod val="75000"/>
              </a:schemeClr>
            </a:solidFill>
          </a:ln>
        </p:spPr>
        <p:txBody>
          <a:bodyPr wrap="none" rtlCol="0">
            <a:noAutofit/>
          </a:bodyPr>
          <a:lstStyle/>
          <a:p>
            <a:pPr marL="285750" indent="-285750">
              <a:buFont typeface="Courier New" panose="02070309020205020404" pitchFamily="49" charset="0"/>
              <a:buChar char="o"/>
            </a:pPr>
            <a:r>
              <a:rPr kumimoji="1" lang="en-US" altLang="ko-Kore-KR" sz="1600" b="1" dirty="0">
                <a:solidFill>
                  <a:schemeClr val="tx1">
                    <a:lumMod val="65000"/>
                    <a:lumOff val="35000"/>
                  </a:schemeClr>
                </a:solidFill>
              </a:rPr>
              <a:t>click Grid</a:t>
            </a:r>
          </a:p>
          <a:p>
            <a:pPr marL="742950" lvl="1" indent="-285750">
              <a:buFont typeface="Arial" panose="020B0604020202020204" pitchFamily="34" charset="0"/>
              <a:buChar char="•"/>
            </a:pPr>
            <a:r>
              <a:rPr kumimoji="1" lang="en-US" altLang="ko-Kore-KR" sz="1600" dirty="0">
                <a:solidFill>
                  <a:schemeClr val="tx1">
                    <a:lumMod val="65000"/>
                    <a:lumOff val="35000"/>
                  </a:schemeClr>
                </a:solidFill>
              </a:rPr>
              <a:t>ortho / perspective toggle</a:t>
            </a:r>
          </a:p>
        </p:txBody>
      </p:sp>
      <p:cxnSp>
        <p:nvCxnSpPr>
          <p:cNvPr id="25" name="직선 화살표 연결선 24">
            <a:extLst>
              <a:ext uri="{FF2B5EF4-FFF2-40B4-BE49-F238E27FC236}">
                <a16:creationId xmlns:a16="http://schemas.microsoft.com/office/drawing/2014/main" id="{CEC60E17-7129-3F41-8412-D892F15BD7AB}"/>
              </a:ext>
            </a:extLst>
          </p:cNvPr>
          <p:cNvCxnSpPr>
            <a:cxnSpLocks/>
            <a:stCxn id="23" idx="1"/>
          </p:cNvCxnSpPr>
          <p:nvPr/>
        </p:nvCxnSpPr>
        <p:spPr>
          <a:xfrm flipH="1" flipV="1">
            <a:off x="6930137" y="2753732"/>
            <a:ext cx="1542127" cy="17995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9E6CC12A-D256-F540-824D-35407A191EBE}"/>
              </a:ext>
            </a:extLst>
          </p:cNvPr>
          <p:cNvCxnSpPr>
            <a:cxnSpLocks/>
            <a:stCxn id="24" idx="1"/>
          </p:cNvCxnSpPr>
          <p:nvPr/>
        </p:nvCxnSpPr>
        <p:spPr>
          <a:xfrm flipH="1" flipV="1">
            <a:off x="6930137" y="2952933"/>
            <a:ext cx="1542127" cy="23667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모서리가 둥근 직사각형 2">
            <a:extLst>
              <a:ext uri="{FF2B5EF4-FFF2-40B4-BE49-F238E27FC236}">
                <a16:creationId xmlns:a16="http://schemas.microsoft.com/office/drawing/2014/main" id="{45A7F475-3859-0A75-137A-920A38EBB3CF}"/>
              </a:ext>
            </a:extLst>
          </p:cNvPr>
          <p:cNvSpPr/>
          <p:nvPr/>
        </p:nvSpPr>
        <p:spPr>
          <a:xfrm>
            <a:off x="6268032" y="1710025"/>
            <a:ext cx="764071" cy="139936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273370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9DA5A5"/>
                                      </p:to>
                                    </p:animClr>
                                  </p:sub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rgbClr val="9DA5A5"/>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rgbClr val="9DA5A5"/>
                                      </p:to>
                                    </p:animClr>
                                  </p:sub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9DA5A5"/>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subTnLst>
                                    <p:animClr clrSpc="rgb" dir="cw">
                                      <p:cBhvr override="childStyle">
                                        <p:cTn dur="1" fill="hold" display="0" masterRel="nextClick" afterEffect="1"/>
                                        <p:tgtEl>
                                          <p:spTgt spid="20"/>
                                        </p:tgtEl>
                                        <p:attrNameLst>
                                          <p:attrName>ppt_c</p:attrName>
                                        </p:attrNameLst>
                                      </p:cBhvr>
                                      <p:to>
                                        <a:srgbClr val="9DA5A5"/>
                                      </p:to>
                                    </p:animClr>
                                  </p:sub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subTnLst>
                                    <p:animClr clrSpc="rgb" dir="cw">
                                      <p:cBhvr override="childStyle">
                                        <p:cTn dur="1" fill="hold" display="0" masterRel="nextClick" afterEffect="1"/>
                                        <p:tgtEl>
                                          <p:spTgt spid="16"/>
                                        </p:tgtEl>
                                        <p:attrNameLst>
                                          <p:attrName>ppt_c</p:attrName>
                                        </p:attrNameLst>
                                      </p:cBhvr>
                                      <p:to>
                                        <a:srgbClr val="9DA5A5"/>
                                      </p:to>
                                    </p:animClr>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subTnLst>
                                    <p:animClr clrSpc="rgb" dir="cw">
                                      <p:cBhvr override="childStyle">
                                        <p:cTn dur="1" fill="hold" display="0" masterRel="nextClick" afterEffect="1"/>
                                        <p:tgtEl>
                                          <p:spTgt spid="25"/>
                                        </p:tgtEl>
                                        <p:attrNameLst>
                                          <p:attrName>ppt_c</p:attrName>
                                        </p:attrNameLst>
                                      </p:cBhvr>
                                      <p:to>
                                        <a:srgbClr val="9DA5A5"/>
                                      </p:to>
                                    </p:animClr>
                                  </p:sub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rgbClr val="9DA5A5"/>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6" grpId="0" animBg="1"/>
      <p:bldP spid="23" grpId="0" animBg="1"/>
      <p:bldP spid="24"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DCA42C-4679-8948-AE59-544001790D78}"/>
              </a:ext>
            </a:extLst>
          </p:cNvPr>
          <p:cNvSpPr>
            <a:spLocks noGrp="1"/>
          </p:cNvSpPr>
          <p:nvPr>
            <p:ph type="title"/>
          </p:nvPr>
        </p:nvSpPr>
        <p:spPr/>
        <p:txBody>
          <a:bodyPr/>
          <a:lstStyle/>
          <a:p>
            <a:r>
              <a:rPr kumimoji="1" lang="en-US" altLang="ko-Kore-KR" dirty="0"/>
              <a:t>UI – Viewport Shading</a:t>
            </a:r>
            <a:endParaRPr kumimoji="1" lang="ko-Kore-KR" altLang="en-US" dirty="0"/>
          </a:p>
        </p:txBody>
      </p:sp>
      <p:sp>
        <p:nvSpPr>
          <p:cNvPr id="4" name="슬라이드 번호 개체 틀 3">
            <a:extLst>
              <a:ext uri="{FF2B5EF4-FFF2-40B4-BE49-F238E27FC236}">
                <a16:creationId xmlns:a16="http://schemas.microsoft.com/office/drawing/2014/main" id="{752C2FDF-7715-A143-99B2-18C1949FF299}"/>
              </a:ext>
            </a:extLst>
          </p:cNvPr>
          <p:cNvSpPr>
            <a:spLocks noGrp="1"/>
          </p:cNvSpPr>
          <p:nvPr>
            <p:ph type="sldNum" sz="quarter" idx="12"/>
          </p:nvPr>
        </p:nvSpPr>
        <p:spPr/>
        <p:txBody>
          <a:bodyPr/>
          <a:lstStyle/>
          <a:p>
            <a:fld id="{4BEDD84E-25D4-4983-8AA1-2863C96F08D9}" type="slidenum">
              <a:rPr lang="ko-KR" altLang="en-US" smtClean="0"/>
              <a:t>9</a:t>
            </a:fld>
            <a:endParaRPr lang="ko-KR" altLang="en-US"/>
          </a:p>
        </p:txBody>
      </p:sp>
      <p:pic>
        <p:nvPicPr>
          <p:cNvPr id="5" name="내용 개체 틀 4">
            <a:extLst>
              <a:ext uri="{FF2B5EF4-FFF2-40B4-BE49-F238E27FC236}">
                <a16:creationId xmlns:a16="http://schemas.microsoft.com/office/drawing/2014/main" id="{F63B1729-B76E-914B-8D16-13B83957ED5A}"/>
              </a:ext>
            </a:extLst>
          </p:cNvPr>
          <p:cNvPicPr>
            <a:picLocks noChangeAspect="1"/>
          </p:cNvPicPr>
          <p:nvPr/>
        </p:nvPicPr>
        <p:blipFill>
          <a:blip r:embed="rId3"/>
          <a:stretch>
            <a:fillRect/>
          </a:stretch>
        </p:blipFill>
        <p:spPr>
          <a:xfrm>
            <a:off x="470684" y="1428813"/>
            <a:ext cx="6489412" cy="4134077"/>
          </a:xfrm>
          <a:prstGeom prst="rect">
            <a:avLst/>
          </a:prstGeom>
          <a:effectLst>
            <a:outerShdw blurRad="114300" dist="114300" dir="2700000" algn="tl" rotWithShape="0">
              <a:prstClr val="black">
                <a:alpha val="40000"/>
              </a:prstClr>
            </a:outerShdw>
          </a:effectLst>
        </p:spPr>
      </p:pic>
      <p:sp>
        <p:nvSpPr>
          <p:cNvPr id="6" name="TextBox 5">
            <a:extLst>
              <a:ext uri="{FF2B5EF4-FFF2-40B4-BE49-F238E27FC236}">
                <a16:creationId xmlns:a16="http://schemas.microsoft.com/office/drawing/2014/main" id="{8F16A38D-0B5B-AA42-8156-A43730536127}"/>
              </a:ext>
            </a:extLst>
          </p:cNvPr>
          <p:cNvSpPr txBox="1"/>
          <p:nvPr/>
        </p:nvSpPr>
        <p:spPr>
          <a:xfrm>
            <a:off x="8832304" y="1265469"/>
            <a:ext cx="2196050" cy="1477328"/>
          </a:xfrm>
          <a:prstGeom prst="rect">
            <a:avLst/>
          </a:prstGeom>
          <a:noFill/>
          <a:ln>
            <a:solidFill>
              <a:schemeClr val="bg1">
                <a:lumMod val="75000"/>
              </a:schemeClr>
            </a:solidFill>
          </a:ln>
        </p:spPr>
        <p:txBody>
          <a:bodyPr wrap="none" rtlCol="0">
            <a:spAutoFit/>
          </a:bodyPr>
          <a:lstStyle/>
          <a:p>
            <a:pPr marL="285750" indent="-285750">
              <a:buFont typeface="Arial" panose="020B0604020202020204" pitchFamily="34" charset="0"/>
              <a:buChar char="•"/>
            </a:pPr>
            <a:r>
              <a:rPr kumimoji="1" lang="en-US" altLang="ko-Kore-KR" dirty="0"/>
              <a:t>wireframe view</a:t>
            </a:r>
          </a:p>
          <a:p>
            <a:pPr marL="285750" indent="-285750">
              <a:buFont typeface="Arial" panose="020B0604020202020204" pitchFamily="34" charset="0"/>
              <a:buChar char="•"/>
            </a:pPr>
            <a:r>
              <a:rPr kumimoji="1" lang="en-US" altLang="ko-Kore-KR" dirty="0"/>
              <a:t>solid view</a:t>
            </a:r>
          </a:p>
          <a:p>
            <a:pPr marL="285750" indent="-285750">
              <a:buFont typeface="Arial" panose="020B0604020202020204" pitchFamily="34" charset="0"/>
              <a:buChar char="•"/>
            </a:pPr>
            <a:r>
              <a:rPr kumimoji="1" lang="en-US" altLang="ko-Kore-KR" dirty="0"/>
              <a:t>material preview</a:t>
            </a:r>
          </a:p>
          <a:p>
            <a:pPr marL="285750" indent="-285750">
              <a:buFont typeface="Arial" panose="020B0604020202020204" pitchFamily="34" charset="0"/>
              <a:buChar char="•"/>
            </a:pPr>
            <a:r>
              <a:rPr kumimoji="1" lang="en-US" altLang="ko-Kore-KR" dirty="0"/>
              <a:t>render view</a:t>
            </a:r>
          </a:p>
          <a:p>
            <a:pPr marL="285750" indent="-285750">
              <a:buFont typeface="Arial" panose="020B0604020202020204" pitchFamily="34" charset="0"/>
              <a:buChar char="•"/>
            </a:pPr>
            <a:endParaRPr kumimoji="1" lang="ko-Kore-KR" altLang="en-US" dirty="0"/>
          </a:p>
        </p:txBody>
      </p:sp>
      <p:cxnSp>
        <p:nvCxnSpPr>
          <p:cNvPr id="7" name="직선 화살표 연결선 6">
            <a:extLst>
              <a:ext uri="{FF2B5EF4-FFF2-40B4-BE49-F238E27FC236}">
                <a16:creationId xmlns:a16="http://schemas.microsoft.com/office/drawing/2014/main" id="{817566B9-B846-DB40-B9DE-102C46C2594C}"/>
              </a:ext>
            </a:extLst>
          </p:cNvPr>
          <p:cNvCxnSpPr>
            <a:cxnSpLocks/>
            <a:stCxn id="6" idx="1"/>
            <a:endCxn id="8" idx="3"/>
          </p:cNvCxnSpPr>
          <p:nvPr/>
        </p:nvCxnSpPr>
        <p:spPr>
          <a:xfrm flipH="1" flipV="1">
            <a:off x="5735960" y="1901538"/>
            <a:ext cx="3096344" cy="10259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7">
            <a:extLst>
              <a:ext uri="{FF2B5EF4-FFF2-40B4-BE49-F238E27FC236}">
                <a16:creationId xmlns:a16="http://schemas.microsoft.com/office/drawing/2014/main" id="{1998A6B0-0BDF-0641-8F06-F5EBC406E7FE}"/>
              </a:ext>
            </a:extLst>
          </p:cNvPr>
          <p:cNvSpPr/>
          <p:nvPr/>
        </p:nvSpPr>
        <p:spPr>
          <a:xfrm>
            <a:off x="5087888" y="1814235"/>
            <a:ext cx="648072" cy="17460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 name="TextBox 2">
            <a:extLst>
              <a:ext uri="{FF2B5EF4-FFF2-40B4-BE49-F238E27FC236}">
                <a16:creationId xmlns:a16="http://schemas.microsoft.com/office/drawing/2014/main" id="{533359B5-67E7-A001-3299-929D030F6D1A}"/>
              </a:ext>
            </a:extLst>
          </p:cNvPr>
          <p:cNvSpPr txBox="1"/>
          <p:nvPr/>
        </p:nvSpPr>
        <p:spPr>
          <a:xfrm>
            <a:off x="7745083" y="3034186"/>
            <a:ext cx="3283271" cy="646331"/>
          </a:xfrm>
          <a:prstGeom prst="rect">
            <a:avLst/>
          </a:prstGeom>
          <a:noFill/>
          <a:ln>
            <a:solidFill>
              <a:schemeClr val="bg1">
                <a:lumMod val="75000"/>
              </a:schemeClr>
            </a:solidFill>
          </a:ln>
        </p:spPr>
        <p:txBody>
          <a:bodyPr wrap="none" rtlCol="0">
            <a:spAutoFit/>
          </a:bodyPr>
          <a:lstStyle/>
          <a:p>
            <a:pPr marL="285750" indent="-285750">
              <a:buFont typeface="Arial" panose="020B0604020202020204" pitchFamily="34" charset="0"/>
              <a:buChar char="•"/>
            </a:pPr>
            <a:r>
              <a:rPr kumimoji="1" lang="en-US" altLang="ko-Kore-KR" dirty="0"/>
              <a:t>Hot key</a:t>
            </a:r>
          </a:p>
          <a:p>
            <a:pPr marL="742950" lvl="1" indent="-285750">
              <a:buFont typeface="Arial" panose="020B0604020202020204" pitchFamily="34" charset="0"/>
              <a:buChar char="•"/>
            </a:pPr>
            <a:r>
              <a:rPr kumimoji="1" lang="en-US" altLang="ko-Kore-KR" dirty="0"/>
              <a:t>‘z’ menu &gt; select view</a:t>
            </a:r>
          </a:p>
        </p:txBody>
      </p:sp>
    </p:spTree>
    <p:extLst>
      <p:ext uri="{BB962C8B-B14F-4D97-AF65-F5344CB8AC3E}">
        <p14:creationId xmlns:p14="http://schemas.microsoft.com/office/powerpoint/2010/main" val="67574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13244</TotalTime>
  <Words>6075</Words>
  <Application>Microsoft Macintosh PowerPoint</Application>
  <PresentationFormat>와이드스크린</PresentationFormat>
  <Paragraphs>457</Paragraphs>
  <Slides>24</Slides>
  <Notes>24</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24</vt:i4>
      </vt:variant>
    </vt:vector>
  </HeadingPairs>
  <TitlesOfParts>
    <vt:vector size="33" baseType="lpstr">
      <vt:lpstr>맑은 고딕</vt:lpstr>
      <vt:lpstr>시스템 서체 일반체</vt:lpstr>
      <vt:lpstr>NanumSquare Neo OTF Regular</vt:lpstr>
      <vt:lpstr>Arial</vt:lpstr>
      <vt:lpstr>Courier New</vt:lpstr>
      <vt:lpstr>Menlo</vt:lpstr>
      <vt:lpstr>Tahoma</vt:lpstr>
      <vt:lpstr>Wingdings</vt:lpstr>
      <vt:lpstr>1_Office 테마</vt:lpstr>
      <vt:lpstr>10_1 Blender: Basics</vt:lpstr>
      <vt:lpstr>Blender (blender.org)</vt:lpstr>
      <vt:lpstr>Installing Blender</vt:lpstr>
      <vt:lpstr>Blender Manual</vt:lpstr>
      <vt:lpstr>UI – Splash Screen</vt:lpstr>
      <vt:lpstr>UI – Overview</vt:lpstr>
      <vt:lpstr>UI – Default Scene</vt:lpstr>
      <vt:lpstr>UI – Navigation Gizmo</vt:lpstr>
      <vt:lpstr>UI – Viewport Shading</vt:lpstr>
      <vt:lpstr>Outliner</vt:lpstr>
      <vt:lpstr>Object Selection / Delete</vt:lpstr>
      <vt:lpstr>Object Transformation</vt:lpstr>
      <vt:lpstr>Material </vt:lpstr>
      <vt:lpstr>Adding Object  </vt:lpstr>
      <vt:lpstr>Hierarchy (1/3)</vt:lpstr>
      <vt:lpstr>Hierarchy (2/3)</vt:lpstr>
      <vt:lpstr>Hierarchy (3/3)</vt:lpstr>
      <vt:lpstr>Editing Mode</vt:lpstr>
      <vt:lpstr>Texture Mapping (1/3) </vt:lpstr>
      <vt:lpstr>Texture Mapping (2/3)</vt:lpstr>
      <vt:lpstr>Texture Mapping (3/3)</vt:lpstr>
      <vt:lpstr>Sites for 3D Assets</vt:lpstr>
      <vt:lpstr>Mixamo</vt:lpstr>
      <vt:lpstr>Importable / Exportable Formats</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685</cp:revision>
  <dcterms:created xsi:type="dcterms:W3CDTF">2006-10-05T04:04:58Z</dcterms:created>
  <dcterms:modified xsi:type="dcterms:W3CDTF">2025-04-12T11:36:17Z</dcterms:modified>
</cp:coreProperties>
</file>